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56" r:id="rId5"/>
    <p:sldId id="257" r:id="rId6"/>
    <p:sldId id="264" r:id="rId7"/>
    <p:sldId id="275" r:id="rId8"/>
    <p:sldId id="276" r:id="rId9"/>
    <p:sldId id="277" r:id="rId10"/>
    <p:sldId id="278" r:id="rId11"/>
    <p:sldId id="279" r:id="rId12"/>
    <p:sldId id="273" r:id="rId13"/>
    <p:sldId id="286" r:id="rId14"/>
    <p:sldId id="288" r:id="rId15"/>
    <p:sldId id="292" r:id="rId16"/>
    <p:sldId id="280" r:id="rId17"/>
    <p:sldId id="289" r:id="rId18"/>
    <p:sldId id="290" r:id="rId19"/>
    <p:sldId id="287" r:id="rId20"/>
    <p:sldId id="291" r:id="rId21"/>
    <p:sldId id="282" r:id="rId22"/>
  </p:sldIdLst>
  <p:sldSz cx="13003213" cy="6500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B00C191-D359-5A96-37B5-360072686317}" name="Perry, Kimberly" initials="PK" userId="S::kimberly.perry@ssa.gov::c43cfc95-227d-4ca6-877e-99f01704082c" providerId="AD"/>
  <p188:author id="{3B0C199C-8E31-E7E3-611D-D9C088865878}" name="Lora, Janny L." initials="LJL" userId="S::Janny.L.Lora@ssa.gov::80f342be-584f-46a2-b5b5-65f9df8d600a" providerId="AD"/>
  <p188:author id="{04FFE3C9-7EF6-F0F0-D692-305F67EC83AD}" name="Alicea, Luis" initials="AL" userId="S::luis.alicea@ssa.gov::94cb1ace-6ee8-4abf-983d-5e7896960f8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IG DCOM" initials="MMM" lastIdx="1" clrIdx="0">
    <p:extLst>
      <p:ext uri="{19B8F6BF-5375-455C-9EA6-DF929625EA0E}">
        <p15:presenceInfo xmlns:p15="http://schemas.microsoft.com/office/powerpoint/2012/main" userId="OIG DCOM" providerId="None"/>
      </p:ext>
    </p:extLst>
  </p:cmAuthor>
  <p:cmAuthor id="2" name="OCSO" initials="OSCO" lastIdx="9" clrIdx="1">
    <p:extLst>
      <p:ext uri="{19B8F6BF-5375-455C-9EA6-DF929625EA0E}">
        <p15:presenceInfo xmlns:p15="http://schemas.microsoft.com/office/powerpoint/2012/main" userId="OCSO" providerId="None"/>
      </p:ext>
    </p:extLst>
  </p:cmAuthor>
  <p:cmAuthor id="3" name="Diaz, Orlando   Office of the Inspector General" initials="DOOotIG" lastIdx="5" clrIdx="2">
    <p:extLst>
      <p:ext uri="{19B8F6BF-5375-455C-9EA6-DF929625EA0E}">
        <p15:presenceInfo xmlns:p15="http://schemas.microsoft.com/office/powerpoint/2012/main" userId="S-1-5-21-2587397230-3316739918-3431996274-3442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6EB9A6-99F6-F393-7179-A48D85CEC095}" v="5" dt="2024-02-12T11:33:29.7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CCC1D-5663-4075-9FED-EC179D3F7158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1143000"/>
            <a:ext cx="6172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304BD-E859-43C4-878D-5AFF8FA16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3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304BD-E859-43C4-878D-5AFF8FA168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02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Add your agency logo to the picture icon.</a:t>
            </a:r>
          </a:p>
          <a:p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304BD-E859-43C4-878D-5AFF8FA168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0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63541-736E-85D6-48DC-EC918B345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74BEB5-A95F-64B6-440E-AB2B501760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4E9983-6B48-D983-A358-6C3753916B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Add your agency logo to the picture icon.</a:t>
            </a:r>
          </a:p>
          <a:p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0FF31-872B-F6B7-4B49-A356286160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304BD-E859-43C4-878D-5AFF8FA168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22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402" y="1063907"/>
            <a:ext cx="9752410" cy="2263246"/>
          </a:xfrm>
        </p:spPr>
        <p:txBody>
          <a:bodyPr anchor="b"/>
          <a:lstStyle>
            <a:lvl1pPr algn="ctr">
              <a:defRPr sz="568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402" y="3414432"/>
            <a:ext cx="9752410" cy="1569525"/>
          </a:xfrm>
        </p:spPr>
        <p:txBody>
          <a:bodyPr/>
          <a:lstStyle>
            <a:lvl1pPr marL="0" indent="0" algn="ctr">
              <a:buNone/>
              <a:defRPr sz="2275"/>
            </a:lvl1pPr>
            <a:lvl2pPr marL="433380" indent="0" algn="ctr">
              <a:buNone/>
              <a:defRPr sz="1896"/>
            </a:lvl2pPr>
            <a:lvl3pPr marL="866760" indent="0" algn="ctr">
              <a:buNone/>
              <a:defRPr sz="1706"/>
            </a:lvl3pPr>
            <a:lvl4pPr marL="1300140" indent="0" algn="ctr">
              <a:buNone/>
              <a:defRPr sz="1517"/>
            </a:lvl4pPr>
            <a:lvl5pPr marL="1733520" indent="0" algn="ctr">
              <a:buNone/>
              <a:defRPr sz="1517"/>
            </a:lvl5pPr>
            <a:lvl6pPr marL="2166899" indent="0" algn="ctr">
              <a:buNone/>
              <a:defRPr sz="1517"/>
            </a:lvl6pPr>
            <a:lvl7pPr marL="2600279" indent="0" algn="ctr">
              <a:buNone/>
              <a:defRPr sz="1517"/>
            </a:lvl7pPr>
            <a:lvl8pPr marL="3033659" indent="0" algn="ctr">
              <a:buNone/>
              <a:defRPr sz="1517"/>
            </a:lvl8pPr>
            <a:lvl9pPr marL="3467039" indent="0" algn="ctr">
              <a:buNone/>
              <a:defRPr sz="151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71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5424" y="346108"/>
            <a:ext cx="2803818" cy="55091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971" y="346108"/>
            <a:ext cx="8248913" cy="55091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8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4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198" y="1620690"/>
            <a:ext cx="11215271" cy="2704157"/>
          </a:xfrm>
        </p:spPr>
        <p:txBody>
          <a:bodyPr anchor="b"/>
          <a:lstStyle>
            <a:lvl1pPr>
              <a:defRPr sz="568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198" y="4350429"/>
            <a:ext cx="11215271" cy="1422052"/>
          </a:xfrm>
        </p:spPr>
        <p:txBody>
          <a:bodyPr/>
          <a:lstStyle>
            <a:lvl1pPr marL="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1pPr>
            <a:lvl2pPr marL="433380" indent="0">
              <a:buNone/>
              <a:defRPr sz="1896">
                <a:solidFill>
                  <a:schemeClr val="tx1">
                    <a:tint val="75000"/>
                  </a:schemeClr>
                </a:solidFill>
              </a:defRPr>
            </a:lvl2pPr>
            <a:lvl3pPr marL="866760" indent="0">
              <a:buNone/>
              <a:defRPr sz="1706">
                <a:solidFill>
                  <a:schemeClr val="tx1">
                    <a:tint val="75000"/>
                  </a:schemeClr>
                </a:solidFill>
              </a:defRPr>
            </a:lvl3pPr>
            <a:lvl4pPr marL="1300140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733520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16689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60027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03365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46703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6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971" y="1730541"/>
            <a:ext cx="5526366" cy="4124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2876" y="1730541"/>
            <a:ext cx="5526366" cy="4124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6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665" y="346109"/>
            <a:ext cx="11215271" cy="12565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665" y="1593603"/>
            <a:ext cx="5500968" cy="781000"/>
          </a:xfrm>
        </p:spPr>
        <p:txBody>
          <a:bodyPr anchor="b"/>
          <a:lstStyle>
            <a:lvl1pPr marL="0" indent="0">
              <a:buNone/>
              <a:defRPr sz="2275" b="1"/>
            </a:lvl1pPr>
            <a:lvl2pPr marL="433380" indent="0">
              <a:buNone/>
              <a:defRPr sz="1896" b="1"/>
            </a:lvl2pPr>
            <a:lvl3pPr marL="866760" indent="0">
              <a:buNone/>
              <a:defRPr sz="1706" b="1"/>
            </a:lvl3pPr>
            <a:lvl4pPr marL="1300140" indent="0">
              <a:buNone/>
              <a:defRPr sz="1517" b="1"/>
            </a:lvl4pPr>
            <a:lvl5pPr marL="1733520" indent="0">
              <a:buNone/>
              <a:defRPr sz="1517" b="1"/>
            </a:lvl5pPr>
            <a:lvl6pPr marL="2166899" indent="0">
              <a:buNone/>
              <a:defRPr sz="1517" b="1"/>
            </a:lvl6pPr>
            <a:lvl7pPr marL="2600279" indent="0">
              <a:buNone/>
              <a:defRPr sz="1517" b="1"/>
            </a:lvl7pPr>
            <a:lvl8pPr marL="3033659" indent="0">
              <a:buNone/>
              <a:defRPr sz="1517" b="1"/>
            </a:lvl8pPr>
            <a:lvl9pPr marL="3467039" indent="0">
              <a:buNone/>
              <a:defRPr sz="15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665" y="2374602"/>
            <a:ext cx="5500968" cy="34926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2877" y="1593603"/>
            <a:ext cx="5528059" cy="781000"/>
          </a:xfrm>
        </p:spPr>
        <p:txBody>
          <a:bodyPr anchor="b"/>
          <a:lstStyle>
            <a:lvl1pPr marL="0" indent="0">
              <a:buNone/>
              <a:defRPr sz="2275" b="1"/>
            </a:lvl1pPr>
            <a:lvl2pPr marL="433380" indent="0">
              <a:buNone/>
              <a:defRPr sz="1896" b="1"/>
            </a:lvl2pPr>
            <a:lvl3pPr marL="866760" indent="0">
              <a:buNone/>
              <a:defRPr sz="1706" b="1"/>
            </a:lvl3pPr>
            <a:lvl4pPr marL="1300140" indent="0">
              <a:buNone/>
              <a:defRPr sz="1517" b="1"/>
            </a:lvl4pPr>
            <a:lvl5pPr marL="1733520" indent="0">
              <a:buNone/>
              <a:defRPr sz="1517" b="1"/>
            </a:lvl5pPr>
            <a:lvl6pPr marL="2166899" indent="0">
              <a:buNone/>
              <a:defRPr sz="1517" b="1"/>
            </a:lvl6pPr>
            <a:lvl7pPr marL="2600279" indent="0">
              <a:buNone/>
              <a:defRPr sz="1517" b="1"/>
            </a:lvl7pPr>
            <a:lvl8pPr marL="3033659" indent="0">
              <a:buNone/>
              <a:defRPr sz="1517" b="1"/>
            </a:lvl8pPr>
            <a:lvl9pPr marL="3467039" indent="0">
              <a:buNone/>
              <a:defRPr sz="15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2877" y="2374602"/>
            <a:ext cx="5528059" cy="34926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9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8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06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665" y="433388"/>
            <a:ext cx="4193874" cy="1516856"/>
          </a:xfrm>
        </p:spPr>
        <p:txBody>
          <a:bodyPr anchor="b"/>
          <a:lstStyle>
            <a:lvl1pPr>
              <a:defRPr sz="30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059" y="935997"/>
            <a:ext cx="6582877" cy="4619791"/>
          </a:xfrm>
        </p:spPr>
        <p:txBody>
          <a:bodyPr/>
          <a:lstStyle>
            <a:lvl1pPr>
              <a:defRPr sz="3033"/>
            </a:lvl1pPr>
            <a:lvl2pPr>
              <a:defRPr sz="2654"/>
            </a:lvl2pPr>
            <a:lvl3pPr>
              <a:defRPr sz="2275"/>
            </a:lvl3pPr>
            <a:lvl4pPr>
              <a:defRPr sz="1896"/>
            </a:lvl4pPr>
            <a:lvl5pPr>
              <a:defRPr sz="1896"/>
            </a:lvl5pPr>
            <a:lvl6pPr>
              <a:defRPr sz="1896"/>
            </a:lvl6pPr>
            <a:lvl7pPr>
              <a:defRPr sz="1896"/>
            </a:lvl7pPr>
            <a:lvl8pPr>
              <a:defRPr sz="1896"/>
            </a:lvl8pPr>
            <a:lvl9pPr>
              <a:defRPr sz="18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665" y="1950244"/>
            <a:ext cx="4193874" cy="3613068"/>
          </a:xfrm>
        </p:spPr>
        <p:txBody>
          <a:bodyPr/>
          <a:lstStyle>
            <a:lvl1pPr marL="0" indent="0">
              <a:buNone/>
              <a:defRPr sz="1517"/>
            </a:lvl1pPr>
            <a:lvl2pPr marL="433380" indent="0">
              <a:buNone/>
              <a:defRPr sz="1327"/>
            </a:lvl2pPr>
            <a:lvl3pPr marL="866760" indent="0">
              <a:buNone/>
              <a:defRPr sz="1137"/>
            </a:lvl3pPr>
            <a:lvl4pPr marL="1300140" indent="0">
              <a:buNone/>
              <a:defRPr sz="948"/>
            </a:lvl4pPr>
            <a:lvl5pPr marL="1733520" indent="0">
              <a:buNone/>
              <a:defRPr sz="948"/>
            </a:lvl5pPr>
            <a:lvl6pPr marL="2166899" indent="0">
              <a:buNone/>
              <a:defRPr sz="948"/>
            </a:lvl6pPr>
            <a:lvl7pPr marL="2600279" indent="0">
              <a:buNone/>
              <a:defRPr sz="948"/>
            </a:lvl7pPr>
            <a:lvl8pPr marL="3033659" indent="0">
              <a:buNone/>
              <a:defRPr sz="948"/>
            </a:lvl8pPr>
            <a:lvl9pPr marL="3467039" indent="0">
              <a:buNone/>
              <a:defRPr sz="9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665" y="433388"/>
            <a:ext cx="4193874" cy="1516856"/>
          </a:xfrm>
        </p:spPr>
        <p:txBody>
          <a:bodyPr anchor="b"/>
          <a:lstStyle>
            <a:lvl1pPr>
              <a:defRPr sz="30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059" y="935997"/>
            <a:ext cx="6582877" cy="4619791"/>
          </a:xfrm>
        </p:spPr>
        <p:txBody>
          <a:bodyPr anchor="t"/>
          <a:lstStyle>
            <a:lvl1pPr marL="0" indent="0">
              <a:buNone/>
              <a:defRPr sz="3033"/>
            </a:lvl1pPr>
            <a:lvl2pPr marL="433380" indent="0">
              <a:buNone/>
              <a:defRPr sz="2654"/>
            </a:lvl2pPr>
            <a:lvl3pPr marL="866760" indent="0">
              <a:buNone/>
              <a:defRPr sz="2275"/>
            </a:lvl3pPr>
            <a:lvl4pPr marL="1300140" indent="0">
              <a:buNone/>
              <a:defRPr sz="1896"/>
            </a:lvl4pPr>
            <a:lvl5pPr marL="1733520" indent="0">
              <a:buNone/>
              <a:defRPr sz="1896"/>
            </a:lvl5pPr>
            <a:lvl6pPr marL="2166899" indent="0">
              <a:buNone/>
              <a:defRPr sz="1896"/>
            </a:lvl6pPr>
            <a:lvl7pPr marL="2600279" indent="0">
              <a:buNone/>
              <a:defRPr sz="1896"/>
            </a:lvl7pPr>
            <a:lvl8pPr marL="3033659" indent="0">
              <a:buNone/>
              <a:defRPr sz="1896"/>
            </a:lvl8pPr>
            <a:lvl9pPr marL="3467039" indent="0">
              <a:buNone/>
              <a:defRPr sz="1896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665" y="1950244"/>
            <a:ext cx="4193874" cy="3613068"/>
          </a:xfrm>
        </p:spPr>
        <p:txBody>
          <a:bodyPr/>
          <a:lstStyle>
            <a:lvl1pPr marL="0" indent="0">
              <a:buNone/>
              <a:defRPr sz="1517"/>
            </a:lvl1pPr>
            <a:lvl2pPr marL="433380" indent="0">
              <a:buNone/>
              <a:defRPr sz="1327"/>
            </a:lvl2pPr>
            <a:lvl3pPr marL="866760" indent="0">
              <a:buNone/>
              <a:defRPr sz="1137"/>
            </a:lvl3pPr>
            <a:lvl4pPr marL="1300140" indent="0">
              <a:buNone/>
              <a:defRPr sz="948"/>
            </a:lvl4pPr>
            <a:lvl5pPr marL="1733520" indent="0">
              <a:buNone/>
              <a:defRPr sz="948"/>
            </a:lvl5pPr>
            <a:lvl6pPr marL="2166899" indent="0">
              <a:buNone/>
              <a:defRPr sz="948"/>
            </a:lvl6pPr>
            <a:lvl7pPr marL="2600279" indent="0">
              <a:buNone/>
              <a:defRPr sz="948"/>
            </a:lvl7pPr>
            <a:lvl8pPr marL="3033659" indent="0">
              <a:buNone/>
              <a:defRPr sz="948"/>
            </a:lvl8pPr>
            <a:lvl9pPr marL="3467039" indent="0">
              <a:buNone/>
              <a:defRPr sz="9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2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3971" y="346109"/>
            <a:ext cx="11215271" cy="1256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3971" y="1730541"/>
            <a:ext cx="11215271" cy="4124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71" y="6025291"/>
            <a:ext cx="2925723" cy="3461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924FE-DE42-468D-B898-845CE1C8B3EB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315" y="6025291"/>
            <a:ext cx="4388584" cy="3461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3519" y="6025291"/>
            <a:ext cx="2925723" cy="3461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2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66760" rtl="0" eaLnBrk="1" latinLnBrk="0" hangingPunct="1">
        <a:lnSpc>
          <a:spcPct val="90000"/>
        </a:lnSpc>
        <a:spcBef>
          <a:spcPct val="0"/>
        </a:spcBef>
        <a:buNone/>
        <a:defRPr sz="41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690" indent="-216690" algn="l" defTabSz="866760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4" kern="1200">
          <a:solidFill>
            <a:schemeClr val="tx1"/>
          </a:solidFill>
          <a:latin typeface="+mn-lt"/>
          <a:ea typeface="+mn-ea"/>
          <a:cs typeface="+mn-cs"/>
        </a:defRPr>
      </a:lvl1pPr>
      <a:lvl2pPr marL="650070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450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6830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950209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383589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816969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250349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683729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1pPr>
      <a:lvl2pPr marL="433380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2pPr>
      <a:lvl3pPr marL="866760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3pPr>
      <a:lvl4pPr marL="1300140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733520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166899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600279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033659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467039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oig.ssa.gov" TargetMode="External"/><Relationship Id="rId2" Type="http://schemas.openxmlformats.org/officeDocument/2006/relationships/hyperlink" Target="ssa.gov/scam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sa.gov/espanol/estafas/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SSA.GOV/SCA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sumer.ftc.gov/features/national-consumer-protection-week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sumer.ftc.gov/features/national-consumer-protection-week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oig.ssa.gov/report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51" y="0"/>
            <a:ext cx="12999962" cy="65008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5451D66-EFFD-44BC-99E1-C3C1A85991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76" r="4" b="16992"/>
          <a:stretch/>
        </p:blipFill>
        <p:spPr>
          <a:xfrm>
            <a:off x="3940991" y="-1"/>
            <a:ext cx="10313026" cy="6500802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881984" cy="6500812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F86188-56B4-441F-9FFD-29D4612F7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404" y="253231"/>
            <a:ext cx="6709124" cy="18009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/>
            <a:r>
              <a:rPr lang="en-US" sz="4000" b="1">
                <a:solidFill>
                  <a:srgbClr val="002060"/>
                </a:solidFill>
                <a:latin typeface="Bahnschrift SemiBold" panose="020B0502040204020203" pitchFamily="34" charset="0"/>
              </a:rPr>
              <a:t>National Slam the Scam Day</a:t>
            </a:r>
            <a:br>
              <a:rPr lang="en-US" sz="4000" b="1">
                <a:solidFill>
                  <a:srgbClr val="002060"/>
                </a:solidFill>
                <a:latin typeface="Bahnschrift SemiBold" panose="020B0502040204020203" pitchFamily="34" charset="0"/>
              </a:rPr>
            </a:br>
            <a:r>
              <a:rPr lang="en-US" sz="4000" b="1">
                <a:solidFill>
                  <a:srgbClr val="002060"/>
                </a:solidFill>
                <a:latin typeface="Bahnschrift SemiBold" panose="020B0502040204020203" pitchFamily="34" charset="0"/>
              </a:rPr>
              <a:t>#SlamTheScam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E03AE-267C-44AE-8E9D-F544841BDF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404" y="1370594"/>
            <a:ext cx="3575456" cy="1637733"/>
          </a:xfrm>
        </p:spPr>
        <p:txBody>
          <a:bodyPr vert="horz" lIns="91440" tIns="45720" rIns="91440" bIns="45720" rtlCol="0">
            <a:normAutofit/>
          </a:bodyPr>
          <a:lstStyle/>
          <a:p>
            <a:pPr algn="l" defTabSz="914400"/>
            <a:endParaRPr lang="en-US" sz="2000" b="1">
              <a:solidFill>
                <a:srgbClr val="002060"/>
              </a:solidFill>
              <a:latin typeface="Bahnschrift SemiBold" panose="020B0502040204020203" pitchFamily="34" charset="0"/>
            </a:endParaRPr>
          </a:p>
          <a:p>
            <a:pPr algn="l" defTabSz="914400"/>
            <a:r>
              <a:rPr lang="en-US" sz="2800" b="1">
                <a:solidFill>
                  <a:srgbClr val="002060"/>
                </a:solidFill>
                <a:latin typeface="Bahnschrift SemiBold" panose="020B0502040204020203" pitchFamily="34" charset="0"/>
              </a:rPr>
              <a:t>MARCH 7, 2024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20B3FCC4-8427-4429-B6CF-5BEE397BBF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" y="2324732"/>
            <a:ext cx="2038927" cy="203892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CD592AAD-585D-478F-8967-131947CD76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04" y="4514316"/>
            <a:ext cx="1733266" cy="173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03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hape&#10;&#10;Description automatically generated">
            <a:extLst>
              <a:ext uri="{FF2B5EF4-FFF2-40B4-BE49-F238E27FC236}">
                <a16:creationId xmlns:a16="http://schemas.microsoft.com/office/drawing/2014/main" id="{D255F759-E02A-4E38-921E-81DF7A8930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8"/>
          <a:stretch/>
        </p:blipFill>
        <p:spPr>
          <a:xfrm>
            <a:off x="21" y="-372"/>
            <a:ext cx="13003192" cy="64995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FC59EE-D41E-4B1E-88EF-D4A0C40EA044}"/>
              </a:ext>
            </a:extLst>
          </p:cNvPr>
          <p:cNvSpPr txBox="1"/>
          <p:nvPr/>
        </p:nvSpPr>
        <p:spPr>
          <a:xfrm>
            <a:off x="5983146" y="919302"/>
            <a:ext cx="50340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>
                <a:solidFill>
                  <a:schemeClr val="bg1"/>
                </a:solidFill>
                <a:latin typeface="Bahnschrift SemiBold" panose="020B0502040204020203" pitchFamily="34" charset="0"/>
              </a:rPr>
              <a:t>SAVING THE BLANK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6E7E0D-8AB4-4CD4-90D3-7A30C9A62E3B}"/>
              </a:ext>
            </a:extLst>
          </p:cNvPr>
          <p:cNvSpPr txBox="1"/>
          <p:nvPr/>
        </p:nvSpPr>
        <p:spPr>
          <a:xfrm>
            <a:off x="76155" y="832513"/>
            <a:ext cx="5409282" cy="2404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6100" lvl="1" algn="r">
              <a:lnSpc>
                <a:spcPct val="115000"/>
              </a:lnSpc>
              <a:spcBef>
                <a:spcPts val="900"/>
              </a:spcBef>
              <a:buClr>
                <a:srgbClr val="000000"/>
              </a:buClr>
              <a:buSzPts val="1200"/>
            </a:pP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Click on the specific slide of the image you want to save from the PowerPoint. Go to “</a:t>
            </a: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File”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then “</a:t>
            </a: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Save A Copy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.” It will prompt you to select a place to save. </a:t>
            </a:r>
          </a:p>
          <a:p>
            <a:pPr marL="546100" lvl="1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endParaRPr lang="en-US" sz="150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15DE5C-F86F-40FD-AF4E-CD86D2B5C0DE}"/>
              </a:ext>
            </a:extLst>
          </p:cNvPr>
          <p:cNvSpPr txBox="1"/>
          <p:nvPr/>
        </p:nvSpPr>
        <p:spPr>
          <a:xfrm>
            <a:off x="-195308" y="4451378"/>
            <a:ext cx="5604590" cy="1227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65200" lvl="2" algn="r">
              <a:lnSpc>
                <a:spcPct val="115000"/>
              </a:lnSpc>
              <a:spcBef>
                <a:spcPts val="900"/>
              </a:spcBef>
              <a:buClr>
                <a:srgbClr val="000000"/>
              </a:buClr>
              <a:buSzPts val="1200"/>
            </a:pP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Now you’re ready to stop government imposters using the #SlamTheScam hashtag.</a:t>
            </a:r>
            <a:endParaRPr lang="en-US" sz="2200" b="1">
              <a:solidFill>
                <a:srgbClr val="00206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AD5E9B-160C-F946-F926-00FE74E77B21}"/>
              </a:ext>
            </a:extLst>
          </p:cNvPr>
          <p:cNvSpPr txBox="1"/>
          <p:nvPr/>
        </p:nvSpPr>
        <p:spPr>
          <a:xfrm>
            <a:off x="5680766" y="2486818"/>
            <a:ext cx="4395389" cy="309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6100" lvl="1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Before you click “</a:t>
            </a: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Save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,” </a:t>
            </a:r>
            <a:r>
              <a:rPr lang="en-US" sz="2200" u="sng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make sure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you change Save As Type option to </a:t>
            </a: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JPEG File Interchange Format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Click “</a:t>
            </a: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Save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.” When it prompts you to export, select “</a:t>
            </a: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Just this One.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” 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49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077A5A-9786-1A16-A5B6-90AAF88F51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92602" y="4725189"/>
            <a:ext cx="1661919" cy="1676246"/>
          </a:xfrm>
        </p:spPr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4BC174-AA04-37A6-336A-AFFA165F9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4228" y="645226"/>
            <a:ext cx="4193874" cy="3613068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Click to add your scam message here.</a:t>
            </a:r>
          </a:p>
        </p:txBody>
      </p:sp>
    </p:spTree>
    <p:extLst>
      <p:ext uri="{BB962C8B-B14F-4D97-AF65-F5344CB8AC3E}">
        <p14:creationId xmlns:p14="http://schemas.microsoft.com/office/powerpoint/2010/main" val="1288679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C2E14B-DC44-B641-6505-872541532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9124B3-EF8B-7303-AC71-BA97ACF1DC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92602" y="4725189"/>
            <a:ext cx="1661919" cy="1676246"/>
          </a:xfrm>
        </p:spPr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17D4D9-4853-0FA3-368E-076A9340E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4228" y="645226"/>
            <a:ext cx="4193874" cy="3613068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Click to add your scam message here.</a:t>
            </a:r>
          </a:p>
        </p:txBody>
      </p:sp>
    </p:spTree>
    <p:extLst>
      <p:ext uri="{BB962C8B-B14F-4D97-AF65-F5344CB8AC3E}">
        <p14:creationId xmlns:p14="http://schemas.microsoft.com/office/powerpoint/2010/main" val="272398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25" y="0"/>
            <a:ext cx="12999962" cy="6500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Chart, shape&#10;&#10;Description automatically generated">
            <a:extLst>
              <a:ext uri="{FF2B5EF4-FFF2-40B4-BE49-F238E27FC236}">
                <a16:creationId xmlns:a16="http://schemas.microsoft.com/office/drawing/2014/main" id="{D255F759-E02A-4E38-921E-81DF7A8930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8"/>
          <a:stretch/>
        </p:blipFill>
        <p:spPr>
          <a:xfrm>
            <a:off x="21" y="1216"/>
            <a:ext cx="13003192" cy="64995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FC59EE-D41E-4B1E-88EF-D4A0C40EA044}"/>
              </a:ext>
            </a:extLst>
          </p:cNvPr>
          <p:cNvSpPr txBox="1"/>
          <p:nvPr/>
        </p:nvSpPr>
        <p:spPr>
          <a:xfrm>
            <a:off x="6141493" y="832513"/>
            <a:ext cx="4981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>
                <a:solidFill>
                  <a:schemeClr val="bg1"/>
                </a:solidFill>
                <a:latin typeface="Bahnschrift SemiBold" panose="020B0502040204020203" pitchFamily="34" charset="0"/>
              </a:rPr>
              <a:t>READY-TO-TWEET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6E7E0D-8AB4-4CD4-90D3-7A30C9A62E3B}"/>
              </a:ext>
            </a:extLst>
          </p:cNvPr>
          <p:cNvSpPr txBox="1"/>
          <p:nvPr/>
        </p:nvSpPr>
        <p:spPr>
          <a:xfrm>
            <a:off x="209320" y="1505256"/>
            <a:ext cx="5409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the template slides as an image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8012B7-786A-411E-9EB3-BF4657E6C3CB}"/>
              </a:ext>
            </a:extLst>
          </p:cNvPr>
          <p:cNvSpPr txBox="1"/>
          <p:nvPr/>
        </p:nvSpPr>
        <p:spPr>
          <a:xfrm>
            <a:off x="5848725" y="2582474"/>
            <a:ext cx="414234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your own captions. Use our provided captions for guidance or copy and paste them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15DE5C-F86F-40FD-AF4E-CD86D2B5C0DE}"/>
              </a:ext>
            </a:extLst>
          </p:cNvPr>
          <p:cNvSpPr txBox="1"/>
          <p:nvPr/>
        </p:nvSpPr>
        <p:spPr>
          <a:xfrm>
            <a:off x="209320" y="4201274"/>
            <a:ext cx="540928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Tweet #SlamTheScam content during National Consumer Protection Week, March 3—9, and don’t forget to retweet other #SlamTheScam tweets</a:t>
            </a:r>
          </a:p>
        </p:txBody>
      </p:sp>
    </p:spTree>
    <p:extLst>
      <p:ext uri="{BB962C8B-B14F-4D97-AF65-F5344CB8AC3E}">
        <p14:creationId xmlns:p14="http://schemas.microsoft.com/office/powerpoint/2010/main" val="737099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632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96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7032D-FE71-4FFD-B969-383AFF73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186" y="0"/>
            <a:ext cx="11215271" cy="1074441"/>
          </a:xfrm>
        </p:spPr>
        <p:txBody>
          <a:bodyPr/>
          <a:lstStyle/>
          <a:p>
            <a:r>
              <a:rPr lang="en-US">
                <a:solidFill>
                  <a:srgbClr val="002060"/>
                </a:solidFill>
                <a:latin typeface="Bahnschrift SemiBold" panose="020B0502040204020203" pitchFamily="34" charset="0"/>
              </a:rPr>
              <a:t>Captions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E881D-2573-4667-BB88-363444A16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185" y="2152781"/>
            <a:ext cx="12193402" cy="4348032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know what to do if you receive a scam call, text message, letter, or email? Follow these simple steps to </a:t>
            </a:r>
            <a:r>
              <a:rPr lang="en-US" sz="1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#SlamTheScam</a:t>
            </a:r>
            <a:r>
              <a:rPr lang="en-US" sz="1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ssa.gov/scam</a:t>
            </a:r>
            <a:endParaRPr lang="en-US" sz="1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National Consumer Protection Week, and we need your help to </a:t>
            </a:r>
            <a:r>
              <a:rPr lang="en-US" sz="1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#SlamTheScam </a:t>
            </a:r>
            <a:r>
              <a:rPr lang="en-US" sz="1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government imposters. Learn how to spot scams, identify red flags, and report suspicious activity at ssa.gov/scam </a:t>
            </a:r>
            <a:r>
              <a:rPr lang="en-US" sz="1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#NCPW2024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becoming the victim of fraud and know what to do if your </a:t>
            </a:r>
            <a:r>
              <a:rPr lang="en-US" sz="1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#SocialSecurity </a:t>
            </a:r>
            <a:r>
              <a:rPr lang="en-US" sz="1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is compromised. Help us </a:t>
            </a:r>
            <a:r>
              <a:rPr lang="en-US" sz="1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#SlamTheScam </a:t>
            </a:r>
            <a:r>
              <a:rPr lang="en-US" sz="1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stop government imposters in their tracks. </a:t>
            </a:r>
            <a:r>
              <a:rPr lang="en-US" sz="1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ssa.gov/scam</a:t>
            </a:r>
            <a:endParaRPr lang="en-US" sz="1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Scammers are pretending to be government employees. They may threaten you and demand immediate payment. Don’t be fooled! </a:t>
            </a:r>
            <a:r>
              <a:rPr lang="en-US" sz="1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#SlamTheScam </a:t>
            </a:r>
            <a:r>
              <a:rPr lang="en-US" sz="1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HANG UP! Report the scam at: </a:t>
            </a:r>
            <a:r>
              <a:rPr lang="en-US" sz="1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oig.ssa.gov</a:t>
            </a:r>
            <a:endParaRPr lang="en-US" sz="1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your help to </a:t>
            </a:r>
            <a:r>
              <a:rPr lang="en-US" sz="1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#SlamTheScam </a:t>
            </a:r>
            <a:r>
              <a:rPr lang="en-US" sz="1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government imposters. Learn how to spot scams, identify red flags, and report suspicious activity: </a:t>
            </a:r>
            <a:r>
              <a:rPr lang="en-US" sz="1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ssa.gov/scam</a:t>
            </a:r>
            <a:endParaRPr lang="en-US" sz="1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846C25-1352-4B0A-847E-BFBD33B0C692}"/>
              </a:ext>
            </a:extLst>
          </p:cNvPr>
          <p:cNvSpPr txBox="1"/>
          <p:nvPr/>
        </p:nvSpPr>
        <p:spPr>
          <a:xfrm>
            <a:off x="376185" y="1074441"/>
            <a:ext cx="121934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Copy, paste, and share the messages below to support National Slam the Scam Day or create your own messages. Add hashtags such as #SlamTheScam, #NCPW2024, and #NCPW to your message and remember to share. Let’s get the word out to as many people as possible.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DF6CD6-8B61-44DD-B2C1-CCDE65E38ECF}"/>
              </a:ext>
            </a:extLst>
          </p:cNvPr>
          <p:cNvCxnSpPr/>
          <p:nvPr/>
        </p:nvCxnSpPr>
        <p:spPr>
          <a:xfrm>
            <a:off x="376185" y="1997771"/>
            <a:ext cx="1219340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790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C34A3-EE32-A84F-FA00-6749A4758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820E8-06F5-23A0-692C-96EACE7AA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186" y="0"/>
            <a:ext cx="11215271" cy="1074441"/>
          </a:xfrm>
        </p:spPr>
        <p:txBody>
          <a:bodyPr/>
          <a:lstStyle/>
          <a:p>
            <a:r>
              <a:rPr lang="en-US" sz="5650">
                <a:solidFill>
                  <a:srgbClr val="002060"/>
                </a:solidFill>
                <a:latin typeface="Bahnschrift SemiBold"/>
              </a:rPr>
              <a:t>Captions | Spanish</a:t>
            </a:r>
            <a:endParaRPr lang="en-US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33117-8789-845C-922C-66F94723E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185" y="2152781"/>
            <a:ext cx="12193402" cy="434803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¿Sabe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usted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qué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hacer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si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recibe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una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llamada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, un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mensaje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de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texto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una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carta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por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correo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, o un email de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una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persona que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intenta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estafarlo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? </a:t>
            </a:r>
            <a:r>
              <a:rPr lang="en-US" sz="1400">
                <a:solidFill>
                  <a:srgbClr val="002060"/>
                </a:solidFill>
                <a:latin typeface="Arial"/>
                <a:ea typeface="+mn-lt"/>
                <a:cs typeface="+mn-lt"/>
                <a:hlinkClick r:id="rId2"/>
              </a:rPr>
              <a:t>ssa.gov/espanol/estafas/</a:t>
            </a:r>
            <a:r>
              <a:rPr lang="en-US" sz="1400">
                <a:solidFill>
                  <a:srgbClr val="002060"/>
                </a:solidFill>
                <a:latin typeface="Arial"/>
                <a:ea typeface="Calibri"/>
                <a:cs typeface="Calibri"/>
              </a:rPr>
              <a:t> 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1400" b="1">
                <a:solidFill>
                  <a:srgbClr val="002060"/>
                </a:solidFill>
                <a:latin typeface="Arial"/>
                <a:cs typeface="Arial"/>
              </a:rPr>
              <a:t>#OjoConLasEstafas #NCPW2024</a:t>
            </a:r>
            <a:endParaRPr lang="en-US" sz="14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>
                <a:solidFill>
                  <a:srgbClr val="002060"/>
                </a:solidFill>
                <a:latin typeface="Arial"/>
                <a:ea typeface="Calibri"/>
                <a:cs typeface="Calibri"/>
              </a:rPr>
              <a:t>Esta es la Semana Nacional de Protección del Consumidor, y solicitamos su ayuda para mantener un </a:t>
            </a:r>
            <a:r>
              <a:rPr lang="es-ES" sz="1400" b="1">
                <a:solidFill>
                  <a:srgbClr val="002060"/>
                </a:solidFill>
                <a:latin typeface="Arial"/>
                <a:ea typeface="Calibri"/>
                <a:cs typeface="Calibri"/>
              </a:rPr>
              <a:t>#OjoConLasEstafas</a:t>
            </a:r>
            <a:r>
              <a:rPr lang="es-ES" sz="1400">
                <a:solidFill>
                  <a:srgbClr val="002060"/>
                </a:solidFill>
                <a:latin typeface="Arial"/>
                <a:ea typeface="Calibri"/>
                <a:cs typeface="Calibri"/>
              </a:rPr>
              <a:t>. Infórmese mejor sobre cómo identificar estafas, señales de estafas, y cómo reportar asuntos sospechosos, visitando:</a:t>
            </a:r>
            <a:r>
              <a:rPr lang="en-US" sz="1400">
                <a:solidFill>
                  <a:srgbClr val="002060"/>
                </a:solidFill>
                <a:latin typeface="Arial"/>
                <a:ea typeface="Calibri"/>
                <a:cs typeface="Calibri"/>
              </a:rPr>
              <a:t> </a:t>
            </a:r>
            <a:r>
              <a:rPr lang="en-US" sz="1400">
                <a:solidFill>
                  <a:srgbClr val="000000"/>
                </a:solidFill>
                <a:latin typeface="Arial"/>
                <a:ea typeface="Calibri"/>
                <a:cs typeface="Arial"/>
                <a:hlinkClick r:id="rId2"/>
              </a:rPr>
              <a:t>ssa.gov/espanol/estafas/</a:t>
            </a:r>
            <a:r>
              <a:rPr lang="en-US" sz="140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 </a:t>
            </a:r>
            <a:r>
              <a:rPr lang="en-US" sz="1400" b="1">
                <a:solidFill>
                  <a:srgbClr val="002060"/>
                </a:solidFill>
                <a:latin typeface="Arial"/>
                <a:ea typeface="Calibri"/>
                <a:cs typeface="Calibri"/>
              </a:rPr>
              <a:t>#NCPW2024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Evite ser la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victima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de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frauda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e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infórmese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mejor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sobre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qué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medidas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puede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tomar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si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su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información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confidencial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del #SeguroSocial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está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en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peligro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.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Ayúdenos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a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mantener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un </a:t>
            </a:r>
            <a:r>
              <a:rPr lang="en-US" sz="1400" b="1">
                <a:solidFill>
                  <a:srgbClr val="002060"/>
                </a:solidFill>
                <a:latin typeface="Arial"/>
                <a:cs typeface="Arial"/>
              </a:rPr>
              <a:t>#OjoConLasEstafas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y 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pararemos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en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seco a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estos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impostores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. 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ssa.gov/espanol/estafas/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1400" b="1">
                <a:solidFill>
                  <a:srgbClr val="002060"/>
                </a:solidFill>
                <a:latin typeface="Arial"/>
                <a:cs typeface="Arial"/>
              </a:rPr>
              <a:t>#NCPW2024</a:t>
            </a:r>
            <a:endParaRPr lang="en-US" sz="14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Los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estafadores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se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hacen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pasar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por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empleados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del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gobierno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. Es probable que lo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amenacen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y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exijan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un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pago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inmediato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. ¡No se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deje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engañar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! ¡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Mantenga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su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b="1">
                <a:solidFill>
                  <a:srgbClr val="002060"/>
                </a:solidFill>
                <a:latin typeface="Arial"/>
                <a:cs typeface="Arial"/>
              </a:rPr>
              <a:t>#OjoConLasEstafas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y CIERRE LA LLAMADA!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Reporte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la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estafa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en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: 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ssa.gov/espanol/estafas/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  </a:t>
            </a:r>
            <a:r>
              <a:rPr lang="en-US" sz="1400" b="1">
                <a:solidFill>
                  <a:srgbClr val="002060"/>
                </a:solidFill>
                <a:latin typeface="Arial"/>
                <a:cs typeface="Arial"/>
              </a:rPr>
              <a:t>#NCPW2024</a:t>
            </a:r>
            <a:endParaRPr lang="en-US" sz="14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Necesitamos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su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ayuda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para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mantener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 un </a:t>
            </a:r>
            <a:r>
              <a:rPr lang="en-US" sz="1400" b="1">
                <a:solidFill>
                  <a:srgbClr val="002060"/>
                </a:solidFill>
                <a:latin typeface="Arial"/>
                <a:cs typeface="Arial"/>
              </a:rPr>
              <a:t>#OjoConLasEstafas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y a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los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impostores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.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Infórmese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mejor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sobre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cómo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identificar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una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estafa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, las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señales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de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estafas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, y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cómo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reportar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asuntos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sospechosos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.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Visite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: 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ssa.gov/espanol/estafas/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  </a:t>
            </a:r>
            <a:r>
              <a:rPr lang="en-US" sz="1400" b="1">
                <a:solidFill>
                  <a:srgbClr val="002060"/>
                </a:solidFill>
                <a:latin typeface="Arial"/>
                <a:cs typeface="Arial"/>
              </a:rPr>
              <a:t>#NCPW2024</a:t>
            </a:r>
            <a:endParaRPr lang="en-US" sz="14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0FABD3-767C-421E-3D88-6ECE22E17BB6}"/>
              </a:ext>
            </a:extLst>
          </p:cNvPr>
          <p:cNvSpPr txBox="1"/>
          <p:nvPr/>
        </p:nvSpPr>
        <p:spPr>
          <a:xfrm>
            <a:off x="376185" y="1074441"/>
            <a:ext cx="12193402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>
                <a:solidFill>
                  <a:srgbClr val="002060"/>
                </a:solidFill>
                <a:latin typeface="Arial"/>
                <a:cs typeface="Arial"/>
              </a:rPr>
              <a:t>Copy, paste, and share the </a:t>
            </a:r>
            <a:r>
              <a:rPr lang="en-US">
                <a:solidFill>
                  <a:srgbClr val="002060"/>
                </a:solidFill>
                <a:latin typeface="Arial"/>
                <a:cs typeface="Arial"/>
              </a:rPr>
              <a:t>Spanish messages</a:t>
            </a:r>
            <a:r>
              <a:rPr lang="en-US" sz="1800">
                <a:solidFill>
                  <a:srgbClr val="002060"/>
                </a:solidFill>
                <a:latin typeface="Arial"/>
                <a:cs typeface="Arial"/>
              </a:rPr>
              <a:t> below to support National Slam the Scam Day</a:t>
            </a:r>
            <a:r>
              <a:rPr lang="en-US">
                <a:solidFill>
                  <a:srgbClr val="002060"/>
                </a:solidFill>
                <a:latin typeface="Arial"/>
                <a:cs typeface="Arial"/>
              </a:rPr>
              <a:t> or create your own Spanish messages. </a:t>
            </a:r>
            <a:r>
              <a:rPr lang="en-US" sz="1800">
                <a:solidFill>
                  <a:srgbClr val="002060"/>
                </a:solidFill>
                <a:latin typeface="Arial"/>
                <a:cs typeface="Arial"/>
              </a:rPr>
              <a:t>Add hashtags such as </a:t>
            </a:r>
            <a:r>
              <a:rPr lang="en-US">
                <a:solidFill>
                  <a:srgbClr val="002060"/>
                </a:solidFill>
                <a:latin typeface="Arial"/>
                <a:cs typeface="Arial"/>
              </a:rPr>
              <a:t>#OjoConLasEstafas, #</a:t>
            </a:r>
            <a:r>
              <a:rPr lang="en-US" sz="1800">
                <a:solidFill>
                  <a:srgbClr val="002060"/>
                </a:solidFill>
                <a:latin typeface="Arial"/>
                <a:cs typeface="Arial"/>
              </a:rPr>
              <a:t>SlamTheScam, #NCPW2024, and #NCPW to your message and remember to share. Let’s get the word out to as many people as possible.</a:t>
            </a:r>
            <a:r>
              <a:rPr lang="en-US">
                <a:solidFill>
                  <a:srgbClr val="002060"/>
                </a:solidFill>
                <a:latin typeface="Arial"/>
                <a:cs typeface="Arial"/>
              </a:rPr>
              <a:t> </a:t>
            </a:r>
            <a:endParaRPr lang="en-US" sz="1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931B33-7E2A-286B-E79C-3F6DB6980D7D}"/>
              </a:ext>
            </a:extLst>
          </p:cNvPr>
          <p:cNvCxnSpPr/>
          <p:nvPr/>
        </p:nvCxnSpPr>
        <p:spPr>
          <a:xfrm>
            <a:off x="376185" y="1997771"/>
            <a:ext cx="1219340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362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F2BD639-F11B-4399-9610-84652FF649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9" r="-1" b="25727"/>
          <a:stretch/>
        </p:blipFill>
        <p:spPr>
          <a:xfrm>
            <a:off x="20" y="10"/>
            <a:ext cx="13003192" cy="6500802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986887" y="2158987"/>
            <a:ext cx="5016325" cy="4341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D5564D-A918-47F2-A3E1-D2F74E685EB1}"/>
              </a:ext>
            </a:extLst>
          </p:cNvPr>
          <p:cNvSpPr txBox="1"/>
          <p:nvPr/>
        </p:nvSpPr>
        <p:spPr>
          <a:xfrm>
            <a:off x="8555776" y="3351451"/>
            <a:ext cx="4108343" cy="17385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>
                <a:solidFill>
                  <a:srgbClr val="002060"/>
                </a:solidFill>
                <a:latin typeface="Bahnschrift SemiBold" panose="020B0502040204020203" pitchFamily="34" charset="0"/>
                <a:ea typeface="+mj-ea"/>
                <a:cs typeface="+mj-cs"/>
              </a:rPr>
              <a:t>#SLAMTHESCAM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>
                <a:solidFill>
                  <a:srgbClr val="002060"/>
                </a:solidFill>
                <a:latin typeface="Bahnschrift SemiBold" panose="020B0502040204020203" pitchFamily="34" charset="0"/>
                <a:ea typeface="+mj-ea"/>
                <a:cs typeface="+mj-cs"/>
              </a:rPr>
              <a:t>Find more scam awareness resources and information at </a:t>
            </a:r>
            <a:r>
              <a:rPr lang="en-US" sz="2500">
                <a:solidFill>
                  <a:srgbClr val="002060"/>
                </a:solidFill>
                <a:latin typeface="Bahnschrift SemiBold" panose="020B0502040204020203" pitchFamily="34" charset="0"/>
                <a:ea typeface="+mj-ea"/>
                <a:cs typeface="+mj-cs"/>
                <a:hlinkClick r:id="rId3" action="ppaction://hlinkfile"/>
              </a:rPr>
              <a:t>ssa.gov/scam</a:t>
            </a:r>
            <a:endParaRPr lang="en-US" sz="2500">
              <a:solidFill>
                <a:srgbClr val="002060"/>
              </a:solidFill>
              <a:latin typeface="Bahnschrift SemiBold" panose="020B0502040204020203" pitchFamily="34" charset="0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500"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11118" y="4856928"/>
            <a:ext cx="99766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467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23CAA-4EB9-48CC-A6DA-801CF961C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90" y="394563"/>
            <a:ext cx="11215271" cy="86319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002060"/>
                </a:solidFill>
                <a:latin typeface="Bahnschrift SemiBold" panose="020B0502040204020203" pitchFamily="34" charset="0"/>
              </a:rPr>
              <a:t>Help us #SlamTheScam!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7D4D6-021F-44EE-83FF-2EE7C0424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590" y="1601780"/>
            <a:ext cx="12314350" cy="449703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March 7, 2024, help Social Security Administration and the Office of the Inspector General </a:t>
            </a:r>
            <a:r>
              <a: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#SlamTheScam 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fourth annual National Slam the Scam Day.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We’re partnering with other government agencies</a:t>
            </a:r>
            <a:r>
              <a:rPr lang="en-US" sz="23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raise public awareness of government imposter scams that continue to plague the nation.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Slam the Scam Day is part of the larger National Consumer Protection Week (NCPW), hosted by the Federal Trade Commission March 3 - 9, 2024.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slides will help you </a:t>
            </a:r>
            <a:r>
              <a: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#SlamTheScam 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Twitter during 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National Consumer Protection Week </a:t>
            </a:r>
            <a:r>
              <a: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#NCPW 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National Slam the Scam Day.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63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7032D-FE71-4FFD-B969-383AFF73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186" y="287136"/>
            <a:ext cx="11215271" cy="1074441"/>
          </a:xfrm>
        </p:spPr>
        <p:txBody>
          <a:bodyPr/>
          <a:lstStyle/>
          <a:p>
            <a:r>
              <a:rPr lang="en-US">
                <a:solidFill>
                  <a:srgbClr val="002060"/>
                </a:solidFill>
                <a:latin typeface="Bahnschrift SemiBold" panose="020B0502040204020203" pitchFamily="34" charset="0"/>
              </a:rPr>
              <a:t>#SlamTheScam X/Twitter Toolkit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E881D-2573-4667-BB88-363444A16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186" y="1865645"/>
            <a:ext cx="12193402" cy="434803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protect your community by tweeting </a:t>
            </a:r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#SlamTheScam </a:t>
            </a: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content. Don’t forget to retweet other </a:t>
            </a:r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#SlamTheScam </a:t>
            </a: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posts and stories.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blank template and/or ready-to-tweet templates provided in the following slides. Create your own messages, captions, or use our provided captions for guidance.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the template slides as an image and tweet using the </a:t>
            </a:r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#SlamTheScam </a:t>
            </a: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hashtag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</a:t>
            </a:r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#SlamTheScam </a:t>
            </a: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during </a:t>
            </a: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National Consumer Protection Week</a:t>
            </a: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March 3—9, and beyond!</a:t>
            </a:r>
          </a:p>
        </p:txBody>
      </p:sp>
    </p:spTree>
    <p:extLst>
      <p:ext uri="{BB962C8B-B14F-4D97-AF65-F5344CB8AC3E}">
        <p14:creationId xmlns:p14="http://schemas.microsoft.com/office/powerpoint/2010/main" val="3869037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3307DDDA-AD3F-4FB3-A86F-BF5BA9AE03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9" r="-1" b="25727"/>
          <a:stretch/>
        </p:blipFill>
        <p:spPr>
          <a:xfrm>
            <a:off x="21" y="10"/>
            <a:ext cx="13003192" cy="6500802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986887" y="2158987"/>
            <a:ext cx="5016325" cy="4341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8CB72-3077-4D4C-935E-50A9688C318C}"/>
              </a:ext>
            </a:extLst>
          </p:cNvPr>
          <p:cNvSpPr txBox="1"/>
          <p:nvPr/>
        </p:nvSpPr>
        <p:spPr>
          <a:xfrm>
            <a:off x="8555778" y="4053385"/>
            <a:ext cx="4054754" cy="748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>
                <a:solidFill>
                  <a:srgbClr val="002060"/>
                </a:solidFill>
                <a:latin typeface="Bahnschrift SemiBold" panose="020B0502040204020203" pitchFamily="34" charset="0"/>
                <a:ea typeface="+mj-ea"/>
                <a:cs typeface="+mj-cs"/>
              </a:rPr>
              <a:t>EXAMPLES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11118" y="4856928"/>
            <a:ext cx="99766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935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B859BC-A74E-4E85-95E8-BD1C52ABE5B4}"/>
              </a:ext>
            </a:extLst>
          </p:cNvPr>
          <p:cNvSpPr txBox="1"/>
          <p:nvPr/>
        </p:nvSpPr>
        <p:spPr>
          <a:xfrm>
            <a:off x="627798" y="833151"/>
            <a:ext cx="12119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Bahnschrift SemiBold" panose="020B0502040204020203" pitchFamily="34" charset="0"/>
              </a:rPr>
              <a:t>Example 1: Hang up or ignore suspicious calls, texts, or emails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BC9E6-8443-4BEB-8B8E-4DACAA088EA9}"/>
              </a:ext>
            </a:extLst>
          </p:cNvPr>
          <p:cNvSpPr txBox="1"/>
          <p:nvPr/>
        </p:nvSpPr>
        <p:spPr>
          <a:xfrm>
            <a:off x="627798" y="1998706"/>
            <a:ext cx="397149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Tweet: </a:t>
            </a: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Hang up or ignore suspicious calls or messages. Government employees will NEVER threaten you or demand immediate payment. #SlamTheScam #NCPW2024</a:t>
            </a:r>
          </a:p>
        </p:txBody>
      </p:sp>
      <p:pic>
        <p:nvPicPr>
          <p:cNvPr id="3" name="Picture 2" descr="Blue background with a hand holding a cellphone that has a cracked screen. The cell phone says &quot;Slam the Scam&quot; and has a large red hang up button being pressed. Text on screen: Help us #SlamTheScam and stop government imposters in their tracks. Protect yourself from fraud and know what to do if your Social Security information is compromised.">
            <a:extLst>
              <a:ext uri="{FF2B5EF4-FFF2-40B4-BE49-F238E27FC236}">
                <a16:creationId xmlns:a16="http://schemas.microsoft.com/office/drawing/2014/main" id="{4DC46ABC-9BAF-F7EC-C98B-8D3C8E71A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18" y="1779068"/>
            <a:ext cx="7376799" cy="36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4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B859BC-A74E-4E85-95E8-BD1C52ABE5B4}"/>
              </a:ext>
            </a:extLst>
          </p:cNvPr>
          <p:cNvSpPr txBox="1"/>
          <p:nvPr/>
        </p:nvSpPr>
        <p:spPr>
          <a:xfrm>
            <a:off x="627798" y="833151"/>
            <a:ext cx="12119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Bahnschrift SemiBold" panose="020B0502040204020203" pitchFamily="34" charset="0"/>
              </a:rPr>
              <a:t>Example 2: Report scams to the appropriate agency</a:t>
            </a:r>
          </a:p>
          <a:p>
            <a:endParaRPr lang="en-US" sz="320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BC9E6-8443-4BEB-8B8E-4DACAA088EA9}"/>
              </a:ext>
            </a:extLst>
          </p:cNvPr>
          <p:cNvSpPr txBox="1"/>
          <p:nvPr/>
        </p:nvSpPr>
        <p:spPr>
          <a:xfrm>
            <a:off x="627798" y="1998706"/>
            <a:ext cx="397149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66760" rtl="0" eaLnBrk="1" fontAlgn="auto" latinLnBrk="0" hangingPunct="1">
              <a:lnSpc>
                <a:spcPct val="90000"/>
              </a:lnSpc>
              <a:spcBef>
                <a:spcPts val="9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Tweet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If you receive a suspicious call, text, or email that mentions Social Security, ignore it and report it to [link: 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oig.ssa.gov/report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.] Report other government imposter scams to FTC.gov #SlamTheScam #NCPW2024</a:t>
            </a:r>
          </a:p>
        </p:txBody>
      </p:sp>
      <p:pic>
        <p:nvPicPr>
          <p:cNvPr id="3" name="Picture 2" descr="Blue background with a hand holding a cellphone that has a cracked screen. The cell phone says &quot;Slam the Scam&quot; and has a large red hang up button being pressed. Text on screen: We need your help to #SlamTheScam on government imposters. Learn how to spot scams, identify red flags, and report suspicious activity. &#10;SSA and SSA OIG logos in the bottom.">
            <a:extLst>
              <a:ext uri="{FF2B5EF4-FFF2-40B4-BE49-F238E27FC236}">
                <a16:creationId xmlns:a16="http://schemas.microsoft.com/office/drawing/2014/main" id="{FDFC109A-BCFA-3496-D53A-40008FB58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101" y="1910369"/>
            <a:ext cx="7529213" cy="37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75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B859BC-A74E-4E85-95E8-BD1C52ABE5B4}"/>
              </a:ext>
            </a:extLst>
          </p:cNvPr>
          <p:cNvSpPr txBox="1"/>
          <p:nvPr/>
        </p:nvSpPr>
        <p:spPr>
          <a:xfrm>
            <a:off x="627798" y="833151"/>
            <a:ext cx="12119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Bahnschrift SemiBold" panose="020B0502040204020203" pitchFamily="34" charset="0"/>
              </a:rPr>
              <a:t>Example 3: Highlight ‘Slam The Scam’ partners and events</a:t>
            </a:r>
          </a:p>
          <a:p>
            <a:endParaRPr lang="en-US" sz="320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BC9E6-8443-4BEB-8B8E-4DACAA088EA9}"/>
              </a:ext>
            </a:extLst>
          </p:cNvPr>
          <p:cNvSpPr txBox="1"/>
          <p:nvPr/>
        </p:nvSpPr>
        <p:spPr>
          <a:xfrm>
            <a:off x="627798" y="1766694"/>
            <a:ext cx="3971498" cy="24191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866760" rtl="0" eaLnBrk="1" fontAlgn="auto" latinLnBrk="0" hangingPunct="1">
              <a:lnSpc>
                <a:spcPct val="90000"/>
              </a:lnSpc>
              <a:spcBef>
                <a:spcPts val="9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</a:rPr>
              <a:t>Tweet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</a:rPr>
              <a:t>: </a:t>
            </a:r>
            <a:r>
              <a:rPr lang="en-US" sz="2400">
                <a:solidFill>
                  <a:srgbClr val="002060"/>
                </a:solidFill>
                <a:latin typeface="Arial"/>
                <a:cs typeface="Arial"/>
              </a:rPr>
              <a:t>Help 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</a:rPr>
              <a:t>get the word out about government imposter scams on March </a:t>
            </a:r>
            <a:r>
              <a:rPr lang="en-US" sz="2400">
                <a:solidFill>
                  <a:srgbClr val="002060"/>
                </a:solidFill>
                <a:latin typeface="Arial"/>
                <a:cs typeface="Arial"/>
              </a:rPr>
              <a:t>7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</a:rPr>
              <a:t>. Visit [link: ssa.gov/scam] to learn how you can #SlamTheScam #NCPW2024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388E46-D9D5-F75A-7608-2253B95CE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714" y="1845139"/>
            <a:ext cx="7645047" cy="38225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C40BA9-8162-3153-993F-EFDAC4E85DD3}"/>
              </a:ext>
            </a:extLst>
          </p:cNvPr>
          <p:cNvSpPr txBox="1"/>
          <p:nvPr/>
        </p:nvSpPr>
        <p:spPr>
          <a:xfrm>
            <a:off x="5252484" y="2488593"/>
            <a:ext cx="22222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Protect yourself from scams! </a:t>
            </a:r>
          </a:p>
          <a:p>
            <a:endParaRPr lang="en-US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1800" b="0" i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 on the lookout for fake calls, texts, emails, messages on social media, or letters in the mail.</a:t>
            </a:r>
            <a:endParaRPr lang="en-US" sz="18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616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3307DDDA-AD3F-4FB3-A86F-BF5BA9AE03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9" r="-1" b="25727"/>
          <a:stretch/>
        </p:blipFill>
        <p:spPr>
          <a:xfrm>
            <a:off x="20" y="10"/>
            <a:ext cx="13003192" cy="6500802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986887" y="2158987"/>
            <a:ext cx="5016325" cy="4341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8CB72-3077-4D4C-935E-50A9688C318C}"/>
              </a:ext>
            </a:extLst>
          </p:cNvPr>
          <p:cNvSpPr txBox="1"/>
          <p:nvPr/>
        </p:nvSpPr>
        <p:spPr>
          <a:xfrm>
            <a:off x="8555778" y="4053385"/>
            <a:ext cx="4054754" cy="748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solidFill>
                  <a:srgbClr val="002060"/>
                </a:solidFill>
                <a:latin typeface="Bahnschrift SemiBold" panose="020B0502040204020203" pitchFamily="34" charset="0"/>
                <a:ea typeface="+mj-ea"/>
                <a:cs typeface="+mj-cs"/>
              </a:rPr>
              <a:t>TEMPLATES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11118" y="4856928"/>
            <a:ext cx="99766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278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hape&#10;&#10;Description automatically generated">
            <a:extLst>
              <a:ext uri="{FF2B5EF4-FFF2-40B4-BE49-F238E27FC236}">
                <a16:creationId xmlns:a16="http://schemas.microsoft.com/office/drawing/2014/main" id="{D255F759-E02A-4E38-921E-81DF7A8930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8"/>
          <a:stretch/>
        </p:blipFill>
        <p:spPr>
          <a:xfrm>
            <a:off x="21" y="-372"/>
            <a:ext cx="13003192" cy="64995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FC59EE-D41E-4B1E-88EF-D4A0C40EA044}"/>
              </a:ext>
            </a:extLst>
          </p:cNvPr>
          <p:cNvSpPr txBox="1"/>
          <p:nvPr/>
        </p:nvSpPr>
        <p:spPr>
          <a:xfrm>
            <a:off x="6267231" y="832513"/>
            <a:ext cx="4490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Bahnschrift SemiBold" panose="020B0502040204020203" pitchFamily="34" charset="0"/>
              </a:rPr>
              <a:t>BLANK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6E7E0D-8AB4-4CD4-90D3-7A30C9A62E3B}"/>
              </a:ext>
            </a:extLst>
          </p:cNvPr>
          <p:cNvSpPr txBox="1"/>
          <p:nvPr/>
        </p:nvSpPr>
        <p:spPr>
          <a:xfrm>
            <a:off x="209320" y="1505256"/>
            <a:ext cx="54092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#SlamTheScam message to the template.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8012B7-786A-411E-9EB3-BF4657E6C3CB}"/>
              </a:ext>
            </a:extLst>
          </p:cNvPr>
          <p:cNvSpPr txBox="1"/>
          <p:nvPr/>
        </p:nvSpPr>
        <p:spPr>
          <a:xfrm>
            <a:off x="5849957" y="3098646"/>
            <a:ext cx="41423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picture icon to add your agency’s logo to the template.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15DE5C-F86F-40FD-AF4E-CD86D2B5C0DE}"/>
              </a:ext>
            </a:extLst>
          </p:cNvPr>
          <p:cNvSpPr txBox="1"/>
          <p:nvPr/>
        </p:nvSpPr>
        <p:spPr>
          <a:xfrm>
            <a:off x="209321" y="4284473"/>
            <a:ext cx="540928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hashtags such as #SlamTheScam, #NCPW2024, and #NCPW to your caption.</a:t>
            </a:r>
          </a:p>
        </p:txBody>
      </p:sp>
    </p:spTree>
    <p:extLst>
      <p:ext uri="{BB962C8B-B14F-4D97-AF65-F5344CB8AC3E}">
        <p14:creationId xmlns:p14="http://schemas.microsoft.com/office/powerpoint/2010/main" val="1334137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CDD59F57621545BDA46FA4F858BD80" ma:contentTypeVersion="18" ma:contentTypeDescription="Create a new document." ma:contentTypeScope="" ma:versionID="8e024903241cb0e4e5fb8826c68d5e17">
  <xsd:schema xmlns:xsd="http://www.w3.org/2001/XMLSchema" xmlns:xs="http://www.w3.org/2001/XMLSchema" xmlns:p="http://schemas.microsoft.com/office/2006/metadata/properties" xmlns:ns2="ee0e8df6-4683-4906-89d2-a3a9e1a315fe" xmlns:ns3="07c7fcb7-5c43-4032-a2cf-557d02410901" targetNamespace="http://schemas.microsoft.com/office/2006/metadata/properties" ma:root="true" ma:fieldsID="88a43c37dcf6148be08aa5250403b96d" ns2:_="" ns3:_="">
    <xsd:import namespace="ee0e8df6-4683-4906-89d2-a3a9e1a315fe"/>
    <xsd:import namespace="07c7fcb7-5c43-4032-a2cf-557d024109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EndDate" minOccurs="0"/>
                <xsd:element ref="ns2:StartDate" minOccurs="0"/>
                <xsd:element ref="ns2:Recommende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e8df6-4683-4906-89d2-a3a9e1a315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fb2e37a-31f1-4c44-9971-9f95b922df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EndDate" ma:index="22" nillable="true" ma:displayName="End Date" ma:format="Dropdown" ma:internalName="EndDate">
      <xsd:simpleType>
        <xsd:restriction base="dms:Text">
          <xsd:maxLength value="255"/>
        </xsd:restriction>
      </xsd:simpleType>
    </xsd:element>
    <xsd:element name="StartDate" ma:index="23" nillable="true" ma:displayName="Start Date" ma:format="Dropdown" ma:internalName="StartDate">
      <xsd:simpleType>
        <xsd:restriction base="dms:Text">
          <xsd:maxLength value="255"/>
        </xsd:restriction>
      </xsd:simpleType>
    </xsd:element>
    <xsd:element name="Recommended" ma:index="24" nillable="true" ma:displayName="Recommended " ma:format="Dropdown" ma:internalName="Recommended">
      <xsd:simpleType>
        <xsd:restriction base="dms:Text">
          <xsd:maxLength value="255"/>
        </xsd:restriction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c7fcb7-5c43-4032-a2cf-557d024109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26e046a-d7ff-4d64-b28e-71cbaaec856b}" ma:internalName="TaxCatchAll" ma:showField="CatchAllData" ma:web="07c7fcb7-5c43-4032-a2cf-557d024109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c7fcb7-5c43-4032-a2cf-557d02410901" xsi:nil="true"/>
    <StartDate xmlns="ee0e8df6-4683-4906-89d2-a3a9e1a315fe" xsi:nil="true"/>
    <lcf76f155ced4ddcb4097134ff3c332f xmlns="ee0e8df6-4683-4906-89d2-a3a9e1a315fe">
      <Terms xmlns="http://schemas.microsoft.com/office/infopath/2007/PartnerControls"/>
    </lcf76f155ced4ddcb4097134ff3c332f>
    <Recommended xmlns="ee0e8df6-4683-4906-89d2-a3a9e1a315fe" xsi:nil="true"/>
    <EndDate xmlns="ee0e8df6-4683-4906-89d2-a3a9e1a315fe" xsi:nil="true"/>
  </documentManagement>
</p:properties>
</file>

<file path=customXml/itemProps1.xml><?xml version="1.0" encoding="utf-8"?>
<ds:datastoreItem xmlns:ds="http://schemas.openxmlformats.org/officeDocument/2006/customXml" ds:itemID="{B1E59CAE-38DF-4DCE-BFDA-CE2A87A53D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2CE6A2-6AA3-4063-BF3C-47EC6C467A4C}">
  <ds:schemaRefs>
    <ds:schemaRef ds:uri="07c7fcb7-5c43-4032-a2cf-557d02410901"/>
    <ds:schemaRef ds:uri="ee0e8df6-4683-4906-89d2-a3a9e1a315f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64F805E-0E9A-4781-B07A-A8C4F8323B50}">
  <ds:schemaRefs>
    <ds:schemaRef ds:uri="07c7fcb7-5c43-4032-a2cf-557d02410901"/>
    <ds:schemaRef ds:uri="ee0e8df6-4683-4906-89d2-a3a9e1a315f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1145</Words>
  <Application>Microsoft Office PowerPoint</Application>
  <PresentationFormat>Custom</PresentationFormat>
  <Paragraphs>62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Bahnschrift SemiBold</vt:lpstr>
      <vt:lpstr>Calibri</vt:lpstr>
      <vt:lpstr>Calibri Light</vt:lpstr>
      <vt:lpstr>Office Theme</vt:lpstr>
      <vt:lpstr>National Slam the Scam Day #SlamTheScam</vt:lpstr>
      <vt:lpstr>Help us #SlamTheScam!</vt:lpstr>
      <vt:lpstr>#SlamTheScam X/Twitter Toolkit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Captions</vt:lpstr>
      <vt:lpstr>Captions | Spanish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#SlamTheScam Campaign</dc:title>
  <dc:creator>Diaz, Orlando   Office of the Inspector General</dc:creator>
  <cp:lastModifiedBy>Martin, Katy</cp:lastModifiedBy>
  <cp:revision>7</cp:revision>
  <dcterms:created xsi:type="dcterms:W3CDTF">2022-02-01T19:18:04Z</dcterms:created>
  <dcterms:modified xsi:type="dcterms:W3CDTF">2024-02-12T14:05:34Z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1766559284</vt:i4>
  </property>
  <property fmtid="{D5CDD505-2E9C-101B-9397-08002B2CF9AE}" pid="3" name="_NewReviewCycle">
    <vt:lpwstr/>
  </property>
  <property fmtid="{D5CDD505-2E9C-101B-9397-08002B2CF9AE}" pid="4" name="_EmailSubject">
    <vt:lpwstr>Updated Social Media Toolkits</vt:lpwstr>
  </property>
  <property fmtid="{D5CDD505-2E9C-101B-9397-08002B2CF9AE}" pid="5" name="_AuthorEmail">
    <vt:lpwstr>Orlando.Diaz@ssa.gov</vt:lpwstr>
  </property>
  <property fmtid="{D5CDD505-2E9C-101B-9397-08002B2CF9AE}" pid="6" name="_AuthorEmailDisplayName">
    <vt:lpwstr>Diaz, Orlando   Office of the Inspector General</vt:lpwstr>
  </property>
  <property fmtid="{D5CDD505-2E9C-101B-9397-08002B2CF9AE}" pid="7" name="_PreviousAdHocReviewCycleID">
    <vt:i4>321093320</vt:i4>
  </property>
  <property fmtid="{D5CDD505-2E9C-101B-9397-08002B2CF9AE}" pid="8" name="ContentTypeId">
    <vt:lpwstr>0x010100D2CDD59F57621545BDA46FA4F858BD80</vt:lpwstr>
  </property>
  <property fmtid="{D5CDD505-2E9C-101B-9397-08002B2CF9AE}" pid="9" name="MediaServiceImageTags">
    <vt:lpwstr/>
  </property>
</Properties>
</file>