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3649" r:id="rId4"/>
    <p:sldMasterId id="2147483709" r:id="rId5"/>
    <p:sldMasterId id="2147483750" r:id="rId6"/>
    <p:sldMasterId id="2147483777" r:id="rId7"/>
    <p:sldMasterId id="2147483789" r:id="rId8"/>
  </p:sldMasterIdLst>
  <p:notesMasterIdLst>
    <p:notesMasterId r:id="rId16"/>
  </p:notesMasterIdLst>
  <p:handoutMasterIdLst>
    <p:handoutMasterId r:id="rId17"/>
  </p:handoutMasterIdLst>
  <p:sldIdLst>
    <p:sldId id="500" r:id="rId9"/>
    <p:sldId id="1035" r:id="rId10"/>
    <p:sldId id="1033" r:id="rId11"/>
    <p:sldId id="1036" r:id="rId12"/>
    <p:sldId id="1027" r:id="rId13"/>
    <p:sldId id="1024" r:id="rId14"/>
    <p:sldId id="1032" r:id="rId15"/>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796108-C94B-FB84-DB46-31F3B6556205}" name="Shock, Bradley" initials="SB" userId="S::Bradley.Shock@ssa.gov::8076292b-37ac-4aa9-af32-91a7cc43c7dd" providerId="AD"/>
  <p188:author id="{AAEAAD0A-D4D6-F81B-2295-FAD00CEA0C14}" name="Caldwell, Kathryn" initials="CK" userId="S::Kathryn.Caldwell@ssa.gov::88d9bfba-0a61-4e9f-a378-55deee6ba2db" providerId="AD"/>
  <p188:author id="{8E173F19-72AF-DD71-9241-EAA552E04F85}" name="Callahan, Dan" initials="CD" userId="S::Dan.Callahan@ssa.gov::114433c9-a360-4a9f-a848-bd183ffa6cb8" providerId="AD"/>
  <p188:author id="{2C68EF2A-AE75-D513-FF32-998A93EA9800}" name="JEH" initials="JEH" userId="JEH" providerId="None"/>
  <p188:author id="{755DC62C-A58F-15E8-5F69-E0BF949D3F3A}" name="OB" initials="OB" userId="OB" providerId="None"/>
  <p188:author id="{9DEAEF37-AD34-565B-3177-E2D5BA83329B}" name="Laura" initials="LK" userId="Laura" providerId="None"/>
  <p188:author id="{1CBE144B-AFAE-544A-70C1-BC7A24FE6C60}" name="Beaumon, Betsy" initials="BB" userId="S::Betsy.Beaumon@ssa.gov::c5286fcb-0881-465a-9979-61685aedc82a" providerId="AD"/>
  <p188:author id="{5AA3F756-240E-4FB7-9499-0667AAFDD767}" name="Turnour, Heather" initials="TH" userId="S::Heather.Turnour@ssa.gov::23ba205f-bef8-49fb-8281-e528fd80e115" providerId="AD"/>
  <p188:author id="{8D9CAA6A-7B7B-6893-BAD3-468D970217E7}" name="RJH" initials="OB" userId="RJH" providerId="None"/>
  <p188:author id="{8A22196F-1EAA-2579-E00D-BD4E564A1667}" name="Social Security Administration" initials="SSA" userId="Social Security Administration" providerId="None"/>
  <p188:author id="{126F5B82-7C1F-406C-D290-5415B571C9EB}" name="BFM" initials="BFM" userId="BFM" providerId="None"/>
  <p188:author id="{09383086-3247-63F2-9DC5-A4950911CCE6}" name="Jessica Hunt" initials="JH" userId="Jessica Hunt" providerId="None"/>
  <p188:author id="{6F1ACE9C-6FFD-AC82-C490-1250AC4F8AE8}" name="Michael Campbell" initials="MC" userId="S::Michael.Campbell@ssa.gov::bff1a755-939a-4aa8-8f8f-dac4a27c682a" providerId="AD"/>
  <p188:author id="{31A26F9F-DF1C-B808-6006-4F1A176E1EBB}" name="Alison" initials="I" userId="Alison" providerId="None"/>
  <p188:author id="{113E64A4-4252-4079-7D6E-47310E069FB6}" name="Steven Whalen" initials="SW" userId="Steven Whalen" providerId="None"/>
  <p188:author id="{85B61EAB-7E33-F6F7-22A8-44B3739D56BF}" name="Jennie Wandishin" initials="JSW" userId="Jennie Wandishin" providerId="None"/>
  <p188:author id="{089E75C3-C0A3-4CF7-8A0F-6970F6BC7A1C}" name="KMG" initials="KMG" userId="KMG" providerId="None"/>
  <p188:author id="{08156EC4-BB63-F54E-06EB-ACD6B05DAD60}" name="RM" initials="RM" userId="RM" providerId="None"/>
  <p188:author id="{0712CEC7-D28B-5746-55DD-513791F58737}" name="Laura Keefer" initials="LK" userId="Laura Keefer" providerId="None"/>
  <p188:author id="{9E5B50C8-AE92-051F-C726-40474FC54077}" name="Bryan" initials="BCim" userId="Bryan" providerId="None"/>
  <p188:author id="{22A36DD4-5E05-EEE7-B88F-A16190024E38}" name="GAW" initials="WGA" userId="GAW" providerId="None"/>
  <p188:author id="{841D32F0-8BB6-193A-7D50-B2F690694454}" name="Chaney, Beth" initials="CB" userId="S::Beth.Chaney@ssa.gov::4a9e8963-5641-4017-91ba-8de83a843292" providerId="AD"/>
  <p188:author id="{58AB5AF4-5AFC-A9BE-5032-CE14679884EF}" name="Radvansky, Maria" initials="RM" userId="S::Maria.Radvansky@ssa.gov::c0db7e88-4cc4-4dd3-b9cd-a4842d06abcf" providerId="AD"/>
  <p188:author id="{576B4DFB-D204-2AF4-2783-85573C9DAAA7}" name="Poist, Chad" initials="PC" userId="S::Chad.Poist@ssa.gov::1fd776cf-f85c-4440-b6f6-ffaec48b31fb" providerId="AD"/>
  <p188:author id="{0D87A8FD-8248-8FB5-D570-E7DCC6353669}" name="OC/feh" initials="O" userId="OC/fe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os, Dalia" initials="MD" lastIdx="60" clrIdx="0">
    <p:extLst>
      <p:ext uri="{19B8F6BF-5375-455C-9EA6-DF929625EA0E}">
        <p15:presenceInfo xmlns:p15="http://schemas.microsoft.com/office/powerpoint/2012/main" userId="S-1-5-21-2587397230-3316739918-3431996274-470145" providerId="AD"/>
      </p:ext>
    </p:extLst>
  </p:cmAuthor>
  <p:cmAuthor id="2" name="VND" initials="VND" lastIdx="36" clrIdx="4">
    <p:extLst>
      <p:ext uri="{19B8F6BF-5375-455C-9EA6-DF929625EA0E}">
        <p15:presenceInfo xmlns:p15="http://schemas.microsoft.com/office/powerpoint/2012/main" userId="VND" providerId="None"/>
      </p:ext>
    </p:extLst>
  </p:cmAuthor>
  <p:cmAuthor id="3" name="Flick, Tiffany" initials="FT" lastIdx="9" clrIdx="2">
    <p:extLst>
      <p:ext uri="{19B8F6BF-5375-455C-9EA6-DF929625EA0E}">
        <p15:presenceInfo xmlns:p15="http://schemas.microsoft.com/office/powerpoint/2012/main" userId="S-1-5-21-2587397230-3316739918-3431996274-16083" providerId="AD"/>
      </p:ext>
    </p:extLst>
  </p:cmAuthor>
  <p:cmAuthor id="4" name="Poist, Chad" initials="PC" lastIdx="39" clrIdx="3">
    <p:extLst>
      <p:ext uri="{19B8F6BF-5375-455C-9EA6-DF929625EA0E}">
        <p15:presenceInfo xmlns:p15="http://schemas.microsoft.com/office/powerpoint/2012/main" userId="S-1-5-21-2587397230-3316739918-3431996274-83750" providerId="AD"/>
      </p:ext>
    </p:extLst>
  </p:cmAuthor>
  <p:cmAuthor id="5" name="OB" initials="OB" lastIdx="1" clrIdx="5">
    <p:extLst>
      <p:ext uri="{19B8F6BF-5375-455C-9EA6-DF929625EA0E}">
        <p15:presenceInfo xmlns:p15="http://schemas.microsoft.com/office/powerpoint/2012/main" userId="OB" providerId="None"/>
      </p:ext>
    </p:extLst>
  </p:cmAuthor>
  <p:cmAuthor id="6" name="OPB" initials="OPB" lastIdx="1" clrIdx="6">
    <p:extLst>
      <p:ext uri="{19B8F6BF-5375-455C-9EA6-DF929625EA0E}">
        <p15:presenceInfo xmlns:p15="http://schemas.microsoft.com/office/powerpoint/2012/main" userId="OPB" providerId="None"/>
      </p:ext>
    </p:extLst>
  </p:cmAuthor>
  <p:cmAuthor id="7" name="Office of Budget" initials="OB" lastIdx="11" clrIdx="7">
    <p:extLst>
      <p:ext uri="{19B8F6BF-5375-455C-9EA6-DF929625EA0E}">
        <p15:presenceInfo xmlns:p15="http://schemas.microsoft.com/office/powerpoint/2012/main" userId="Office of Budget" providerId="None"/>
      </p:ext>
    </p:extLst>
  </p:cmAuthor>
  <p:cmAuthor id="8" name="FC" initials="FC" lastIdx="75" clrIdx="8">
    <p:extLst>
      <p:ext uri="{19B8F6BF-5375-455C-9EA6-DF929625EA0E}">
        <p15:presenceInfo xmlns:p15="http://schemas.microsoft.com/office/powerpoint/2012/main" userId="FC" providerId="None"/>
      </p:ext>
    </p:extLst>
  </p:cmAuthor>
  <p:cmAuthor id="9" name="Radvansky, Maria" initials="RM" lastIdx="3" clrIdx="9">
    <p:extLst>
      <p:ext uri="{19B8F6BF-5375-455C-9EA6-DF929625EA0E}">
        <p15:presenceInfo xmlns:p15="http://schemas.microsoft.com/office/powerpoint/2012/main" userId="S-1-5-21-2587397230-3316739918-3431996274-16007" providerId="AD"/>
      </p:ext>
    </p:extLst>
  </p:cmAuthor>
  <p:cmAuthor id="10" name="Chaney, Beth" initials="CB" lastIdx="3" clrIdx="10">
    <p:extLst>
      <p:ext uri="{19B8F6BF-5375-455C-9EA6-DF929625EA0E}">
        <p15:presenceInfo xmlns:p15="http://schemas.microsoft.com/office/powerpoint/2012/main" userId="S-1-5-21-2587397230-3316739918-3431996274-80710" providerId="AD"/>
      </p:ext>
    </p:extLst>
  </p:cmAuthor>
  <p:cmAuthor id="11" name="BFM" initials="BFM" lastIdx="17" clrIdx="11">
    <p:extLst>
      <p:ext uri="{19B8F6BF-5375-455C-9EA6-DF929625EA0E}">
        <p15:presenceInfo xmlns:p15="http://schemas.microsoft.com/office/powerpoint/2012/main" userId="BFM" providerId="None"/>
      </p:ext>
    </p:extLst>
  </p:cmAuthor>
  <p:cmAuthor id="12" name="Wandishin, Jennifer" initials="WJ" lastIdx="9" clrIdx="12">
    <p:extLst>
      <p:ext uri="{19B8F6BF-5375-455C-9EA6-DF929625EA0E}">
        <p15:presenceInfo xmlns:p15="http://schemas.microsoft.com/office/powerpoint/2012/main" userId="S-1-5-21-2587397230-3316739918-3431996274-108154" providerId="AD"/>
      </p:ext>
    </p:extLst>
  </p:cmAuthor>
  <p:cmAuthor id="13" name="Schwartz, William E." initials="SWE" lastIdx="9" clrIdx="13">
    <p:extLst>
      <p:ext uri="{19B8F6BF-5375-455C-9EA6-DF929625EA0E}">
        <p15:presenceInfo xmlns:p15="http://schemas.microsoft.com/office/powerpoint/2012/main" userId="S-1-5-21-2587397230-3316739918-3431996274-126584" providerId="AD"/>
      </p:ext>
    </p:extLst>
  </p:cmAuthor>
  <p:cmAuthor id="14" name="Hanson, Brian J. EOP/OMB" initials="HBJE" lastIdx="1" clrIdx="14">
    <p:extLst>
      <p:ext uri="{19B8F6BF-5375-455C-9EA6-DF929625EA0E}">
        <p15:presenceInfo xmlns:p15="http://schemas.microsoft.com/office/powerpoint/2012/main" userId="S-1-5-21-2153146651-2037946966-3331982856-41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CCCCC"/>
    <a:srgbClr val="BBE0E3"/>
    <a:srgbClr val="0066CC"/>
    <a:srgbClr val="AFABAB"/>
    <a:srgbClr val="F1F9F9"/>
    <a:srgbClr val="1B587C"/>
    <a:srgbClr val="E9EBF5"/>
    <a:srgbClr val="CCD4DE"/>
    <a:srgbClr val="E9E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62544" autoAdjust="0"/>
  </p:normalViewPr>
  <p:slideViewPr>
    <p:cSldViewPr>
      <p:cViewPr varScale="1">
        <p:scale>
          <a:sx n="71" d="100"/>
          <a:sy n="71" d="100"/>
        </p:scale>
        <p:origin x="1218" y="54"/>
      </p:cViewPr>
      <p:guideLst>
        <p:guide orient="horz" pos="2160"/>
        <p:guide pos="3840"/>
      </p:guideLst>
    </p:cSldViewPr>
  </p:slideViewPr>
  <p:outlineViewPr>
    <p:cViewPr>
      <p:scale>
        <a:sx n="33" d="100"/>
        <a:sy n="33" d="100"/>
      </p:scale>
      <p:origin x="0" y="0"/>
    </p:cViewPr>
  </p:outlineViewPr>
  <p:notesTextViewPr>
    <p:cViewPr>
      <p:scale>
        <a:sx n="125" d="100"/>
        <a:sy n="125" d="100"/>
      </p:scale>
      <p:origin x="0" y="-4656"/>
    </p:cViewPr>
  </p:notesTextViewPr>
  <p:sorterViewPr>
    <p:cViewPr varScale="1">
      <p:scale>
        <a:sx n="100" d="100"/>
        <a:sy n="100" d="100"/>
      </p:scale>
      <p:origin x="0" y="-1867"/>
    </p:cViewPr>
  </p:sorterViewPr>
  <p:notesViewPr>
    <p:cSldViewPr>
      <p:cViewPr varScale="1">
        <p:scale>
          <a:sx n="60" d="100"/>
          <a:sy n="60" d="100"/>
        </p:scale>
        <p:origin x="3101" y="3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8/10/relationships/authors" Target="authors.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BA\FILES\SHARED_OB\OAC\Sr%20Tech%20Advisor\Jessica\Presentations\Funding%20Message_Feb%202024\3-12-24%20Update\SSA%20Limitation%20on%20Administrative%20Expense%20(LAE)%20as%20a%20Percent%20of%20Benefit%20Outlay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40185650744542E-2"/>
          <c:y val="0.16109163118651326"/>
          <c:w val="0.8335365177592986"/>
          <c:h val="0.75330344547228212"/>
        </c:manualLayout>
      </c:layout>
      <c:barChart>
        <c:barDir val="col"/>
        <c:grouping val="stacked"/>
        <c:varyColors val="0"/>
        <c:ser>
          <c:idx val="2"/>
          <c:order val="1"/>
          <c:tx>
            <c:strRef>
              <c:f>Sheet1!$C$1</c:f>
              <c:strCache>
                <c:ptCount val="1"/>
                <c:pt idx="0">
                  <c:v>OASI Beneficiaries</c:v>
                </c:pt>
              </c:strCache>
            </c:strRef>
          </c:tx>
          <c:spPr>
            <a:solidFill>
              <a:schemeClr val="tx2">
                <a:lumMod val="60000"/>
                <a:lumOff val="40000"/>
              </a:schemeClr>
            </a:solidFill>
            <a:ln>
              <a:noFill/>
            </a:ln>
            <a:effectLst/>
          </c:spPr>
          <c:invertIfNegative val="0"/>
          <c:cat>
            <c:strRef>
              <c:f>Sheet1!$A$3:$A$28</c:f>
              <c:strCache>
                <c:ptCount val="26"/>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strCache>
            </c:strRef>
          </c:cat>
          <c:val>
            <c:numRef>
              <c:f>Sheet1!$C$3:$C$28</c:f>
              <c:numCache>
                <c:formatCode>0</c:formatCode>
                <c:ptCount val="26"/>
                <c:pt idx="0">
                  <c:v>37.890999999999998</c:v>
                </c:pt>
                <c:pt idx="1">
                  <c:v>38.204999999999998</c:v>
                </c:pt>
                <c:pt idx="2">
                  <c:v>38.808</c:v>
                </c:pt>
                <c:pt idx="3">
                  <c:v>39.034999999999997</c:v>
                </c:pt>
                <c:pt idx="4">
                  <c:v>39.253999999999998</c:v>
                </c:pt>
                <c:pt idx="5">
                  <c:v>39.488</c:v>
                </c:pt>
                <c:pt idx="6">
                  <c:v>39.844000000000001</c:v>
                </c:pt>
                <c:pt idx="7">
                  <c:v>40.264000000000003</c:v>
                </c:pt>
                <c:pt idx="8">
                  <c:v>40.680999999999997</c:v>
                </c:pt>
                <c:pt idx="9">
                  <c:v>41.154000000000003</c:v>
                </c:pt>
                <c:pt idx="10">
                  <c:v>42.000999999999998</c:v>
                </c:pt>
                <c:pt idx="11">
                  <c:v>43.11</c:v>
                </c:pt>
                <c:pt idx="12">
                  <c:v>44.094000000000001</c:v>
                </c:pt>
                <c:pt idx="13">
                  <c:v>45.066000000000003</c:v>
                </c:pt>
                <c:pt idx="14">
                  <c:v>46.167000000000002</c:v>
                </c:pt>
                <c:pt idx="15">
                  <c:v>47.27</c:v>
                </c:pt>
                <c:pt idx="16">
                  <c:v>48.338000000000001</c:v>
                </c:pt>
                <c:pt idx="17">
                  <c:v>49.454999999999998</c:v>
                </c:pt>
                <c:pt idx="18">
                  <c:v>50.597000000000001</c:v>
                </c:pt>
                <c:pt idx="19">
                  <c:v>51.790999999999997</c:v>
                </c:pt>
                <c:pt idx="20">
                  <c:v>53.1</c:v>
                </c:pt>
                <c:pt idx="21">
                  <c:v>54.463000000000001</c:v>
                </c:pt>
                <c:pt idx="22">
                  <c:v>55.344000000000001</c:v>
                </c:pt>
                <c:pt idx="23">
                  <c:v>56.258000000000003</c:v>
                </c:pt>
                <c:pt idx="24">
                  <c:v>57.529000000000003</c:v>
                </c:pt>
                <c:pt idx="25">
                  <c:v>58.869</c:v>
                </c:pt>
              </c:numCache>
            </c:numRef>
          </c:val>
          <c:extLst>
            <c:ext xmlns:c16="http://schemas.microsoft.com/office/drawing/2014/chart" uri="{C3380CC4-5D6E-409C-BE32-E72D297353CC}">
              <c16:uniqueId val="{00000000-2D2D-4EAC-BDB7-65E8D4A7214B}"/>
            </c:ext>
          </c:extLst>
        </c:ser>
        <c:ser>
          <c:idx val="1"/>
          <c:order val="2"/>
          <c:tx>
            <c:strRef>
              <c:f>Sheet1!$D$1</c:f>
              <c:strCache>
                <c:ptCount val="1"/>
                <c:pt idx="0">
                  <c:v>DI Beneficiaries</c:v>
                </c:pt>
              </c:strCache>
            </c:strRef>
          </c:tx>
          <c:spPr>
            <a:solidFill>
              <a:schemeClr val="tx2">
                <a:lumMod val="40000"/>
                <a:lumOff val="60000"/>
              </a:schemeClr>
            </a:solidFill>
            <a:ln>
              <a:noFill/>
            </a:ln>
            <a:effectLst/>
          </c:spPr>
          <c:invertIfNegative val="0"/>
          <c:cat>
            <c:strRef>
              <c:f>Sheet1!$A$3:$A$28</c:f>
              <c:strCache>
                <c:ptCount val="26"/>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strCache>
            </c:strRef>
          </c:cat>
          <c:val>
            <c:numRef>
              <c:f>Sheet1!$D$3:$D$28</c:f>
              <c:numCache>
                <c:formatCode>0</c:formatCode>
                <c:ptCount val="26"/>
                <c:pt idx="0">
                  <c:v>6.3819999999999997</c:v>
                </c:pt>
                <c:pt idx="1">
                  <c:v>6.5590000000000002</c:v>
                </c:pt>
                <c:pt idx="2">
                  <c:v>6.7249999999999996</c:v>
                </c:pt>
                <c:pt idx="3">
                  <c:v>6.9829999999999997</c:v>
                </c:pt>
                <c:pt idx="4">
                  <c:v>7.33</c:v>
                </c:pt>
                <c:pt idx="5">
                  <c:v>7.6959999999999997</c:v>
                </c:pt>
                <c:pt idx="6">
                  <c:v>8.0540000000000003</c:v>
                </c:pt>
                <c:pt idx="7">
                  <c:v>8.3729999999999993</c:v>
                </c:pt>
                <c:pt idx="8">
                  <c:v>8.6760000000000002</c:v>
                </c:pt>
                <c:pt idx="9">
                  <c:v>8.9849999999999994</c:v>
                </c:pt>
                <c:pt idx="10">
                  <c:v>9.3640000000000008</c:v>
                </c:pt>
                <c:pt idx="11">
                  <c:v>9.8219999999999992</c:v>
                </c:pt>
                <c:pt idx="12">
                  <c:v>10.298</c:v>
                </c:pt>
                <c:pt idx="13">
                  <c:v>10.7</c:v>
                </c:pt>
                <c:pt idx="14">
                  <c:v>10.916</c:v>
                </c:pt>
                <c:pt idx="15">
                  <c:v>10.968999999999999</c:v>
                </c:pt>
                <c:pt idx="16">
                  <c:v>10.898999999999999</c:v>
                </c:pt>
                <c:pt idx="17">
                  <c:v>10.762</c:v>
                </c:pt>
                <c:pt idx="18">
                  <c:v>10.563000000000001</c:v>
                </c:pt>
                <c:pt idx="19">
                  <c:v>10.352</c:v>
                </c:pt>
                <c:pt idx="20">
                  <c:v>10.114000000000001</c:v>
                </c:pt>
                <c:pt idx="21">
                  <c:v>9.8819999999999997</c:v>
                </c:pt>
                <c:pt idx="22">
                  <c:v>9.5619999999999994</c:v>
                </c:pt>
                <c:pt idx="23">
                  <c:v>9.1460000000000008</c:v>
                </c:pt>
                <c:pt idx="24">
                  <c:v>8.7650000000000006</c:v>
                </c:pt>
                <c:pt idx="25">
                  <c:v>8.4909999999999997</c:v>
                </c:pt>
              </c:numCache>
            </c:numRef>
          </c:val>
          <c:extLst>
            <c:ext xmlns:c16="http://schemas.microsoft.com/office/drawing/2014/chart" uri="{C3380CC4-5D6E-409C-BE32-E72D297353CC}">
              <c16:uniqueId val="{00000001-2D2D-4EAC-BDB7-65E8D4A7214B}"/>
            </c:ext>
          </c:extLst>
        </c:ser>
        <c:ser>
          <c:idx val="3"/>
          <c:order val="3"/>
          <c:tx>
            <c:strRef>
              <c:f>Sheet1!$E$1</c:f>
              <c:strCache>
                <c:ptCount val="1"/>
                <c:pt idx="0">
                  <c:v>SSI Recipients</c:v>
                </c:pt>
              </c:strCache>
            </c:strRef>
          </c:tx>
          <c:spPr>
            <a:solidFill>
              <a:schemeClr val="tx2">
                <a:lumMod val="20000"/>
                <a:lumOff val="80000"/>
              </a:schemeClr>
            </a:solidFill>
            <a:ln>
              <a:noFill/>
            </a:ln>
            <a:effectLst/>
          </c:spPr>
          <c:invertIfNegative val="0"/>
          <c:cat>
            <c:strRef>
              <c:f>Sheet1!$A$3:$A$28</c:f>
              <c:strCache>
                <c:ptCount val="26"/>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strCache>
            </c:strRef>
          </c:cat>
          <c:val>
            <c:numRef>
              <c:f>Sheet1!$E$3:$E$28</c:f>
              <c:numCache>
                <c:formatCode>0</c:formatCode>
                <c:ptCount val="26"/>
                <c:pt idx="0">
                  <c:v>6.5949999999999998</c:v>
                </c:pt>
                <c:pt idx="1">
                  <c:v>6.609</c:v>
                </c:pt>
                <c:pt idx="2">
                  <c:v>6.6639999999999997</c:v>
                </c:pt>
                <c:pt idx="3">
                  <c:v>6.7350000000000003</c:v>
                </c:pt>
                <c:pt idx="4">
                  <c:v>6.8360000000000003</c:v>
                </c:pt>
                <c:pt idx="5">
                  <c:v>6.9539999999999997</c:v>
                </c:pt>
                <c:pt idx="6">
                  <c:v>7.0650000000000004</c:v>
                </c:pt>
                <c:pt idx="7">
                  <c:v>7.1689999999999996</c:v>
                </c:pt>
                <c:pt idx="8">
                  <c:v>7.2990000000000004</c:v>
                </c:pt>
                <c:pt idx="9">
                  <c:v>7.415</c:v>
                </c:pt>
                <c:pt idx="10">
                  <c:v>7.5884999999999998</c:v>
                </c:pt>
                <c:pt idx="11">
                  <c:v>7.7774999999999999</c:v>
                </c:pt>
                <c:pt idx="12">
                  <c:v>8.01</c:v>
                </c:pt>
                <c:pt idx="13">
                  <c:v>8.1739999999999995</c:v>
                </c:pt>
                <c:pt idx="14">
                  <c:v>8.3089999999999993</c:v>
                </c:pt>
                <c:pt idx="15">
                  <c:v>8.3870000000000005</c:v>
                </c:pt>
                <c:pt idx="16">
                  <c:v>8.3439999999999994</c:v>
                </c:pt>
                <c:pt idx="17">
                  <c:v>8.3219999999999992</c:v>
                </c:pt>
                <c:pt idx="18">
                  <c:v>8.2620000000000005</c:v>
                </c:pt>
                <c:pt idx="19">
                  <c:v>8.2010000000000005</c:v>
                </c:pt>
                <c:pt idx="20">
                  <c:v>8.1069999999999993</c:v>
                </c:pt>
                <c:pt idx="21">
                  <c:v>8.0570000000000004</c:v>
                </c:pt>
                <c:pt idx="22">
                  <c:v>7.8789999999999996</c:v>
                </c:pt>
                <c:pt idx="23">
                  <c:v>7.6520000000000001</c:v>
                </c:pt>
                <c:pt idx="24">
                  <c:v>7.516</c:v>
                </c:pt>
                <c:pt idx="25">
                  <c:v>7.44</c:v>
                </c:pt>
              </c:numCache>
            </c:numRef>
          </c:val>
          <c:extLst>
            <c:ext xmlns:c16="http://schemas.microsoft.com/office/drawing/2014/chart" uri="{C3380CC4-5D6E-409C-BE32-E72D297353CC}">
              <c16:uniqueId val="{00000002-2D2D-4EAC-BDB7-65E8D4A7214B}"/>
            </c:ext>
          </c:extLst>
        </c:ser>
        <c:dLbls>
          <c:showLegendKey val="0"/>
          <c:showVal val="0"/>
          <c:showCatName val="0"/>
          <c:showSerName val="0"/>
          <c:showPercent val="0"/>
          <c:showBubbleSize val="0"/>
        </c:dLbls>
        <c:gapWidth val="150"/>
        <c:overlap val="100"/>
        <c:axId val="428551600"/>
        <c:axId val="428551272"/>
      </c:barChart>
      <c:lineChart>
        <c:grouping val="standard"/>
        <c:varyColors val="0"/>
        <c:ser>
          <c:idx val="0"/>
          <c:order val="0"/>
          <c:tx>
            <c:strRef>
              <c:f>Sheet1!$B$1</c:f>
              <c:strCache>
                <c:ptCount val="1"/>
                <c:pt idx="0">
                  <c:v>Staffing On-Duty</c:v>
                </c:pt>
              </c:strCache>
            </c:strRef>
          </c:tx>
          <c:spPr>
            <a:ln w="41275" cap="rnd">
              <a:solidFill>
                <a:srgbClr val="FF0000"/>
              </a:solidFill>
              <a:round/>
            </a:ln>
            <a:effectLst/>
          </c:spPr>
          <c:marker>
            <c:symbol val="none"/>
          </c:marker>
          <c:dPt>
            <c:idx val="25"/>
            <c:marker>
              <c:symbol val="none"/>
            </c:marker>
            <c:bubble3D val="0"/>
            <c:spPr>
              <a:ln w="41275" cap="rnd">
                <a:solidFill>
                  <a:srgbClr val="FF0000"/>
                </a:solidFill>
                <a:prstDash val="dash"/>
                <a:round/>
              </a:ln>
              <a:effectLst/>
            </c:spPr>
            <c:extLst>
              <c:ext xmlns:c16="http://schemas.microsoft.com/office/drawing/2014/chart" uri="{C3380CC4-5D6E-409C-BE32-E72D297353CC}">
                <c16:uniqueId val="{00000004-2D2D-4EAC-BDB7-65E8D4A7214B}"/>
              </c:ext>
            </c:extLst>
          </c:dPt>
          <c:dPt>
            <c:idx val="26"/>
            <c:marker>
              <c:symbol val="none"/>
            </c:marker>
            <c:bubble3D val="0"/>
            <c:spPr>
              <a:ln w="41275" cap="rnd">
                <a:solidFill>
                  <a:srgbClr val="FF0000"/>
                </a:solidFill>
                <a:prstDash val="dash"/>
                <a:round/>
              </a:ln>
              <a:effectLst/>
            </c:spPr>
            <c:extLst>
              <c:ext xmlns:c16="http://schemas.microsoft.com/office/drawing/2014/chart" uri="{C3380CC4-5D6E-409C-BE32-E72D297353CC}">
                <c16:uniqueId val="{00000006-2D2D-4EAC-BDB7-65E8D4A7214B}"/>
              </c:ext>
            </c:extLst>
          </c:dPt>
          <c:dLbls>
            <c:dLbl>
              <c:idx val="0"/>
              <c:layout>
                <c:manualLayout>
                  <c:x val="-2.232708051311804E-2"/>
                  <c:y val="-7.8711780515374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D-4EAC-BDB7-65E8D4A7214B}"/>
                </c:ext>
              </c:extLst>
            </c:dLbl>
            <c:dLbl>
              <c:idx val="1"/>
              <c:delete val="1"/>
              <c:extLst>
                <c:ext xmlns:c15="http://schemas.microsoft.com/office/drawing/2012/chart" uri="{CE6537A1-D6FC-4f65-9D91-7224C49458BB}"/>
                <c:ext xmlns:c16="http://schemas.microsoft.com/office/drawing/2014/chart" uri="{C3380CC4-5D6E-409C-BE32-E72D297353CC}">
                  <c16:uniqueId val="{00000008-2D2D-4EAC-BDB7-65E8D4A7214B}"/>
                </c:ext>
              </c:extLst>
            </c:dLbl>
            <c:dLbl>
              <c:idx val="2"/>
              <c:delete val="1"/>
              <c:extLst>
                <c:ext xmlns:c15="http://schemas.microsoft.com/office/drawing/2012/chart" uri="{CE6537A1-D6FC-4f65-9D91-7224C49458BB}"/>
                <c:ext xmlns:c16="http://schemas.microsoft.com/office/drawing/2014/chart" uri="{C3380CC4-5D6E-409C-BE32-E72D297353CC}">
                  <c16:uniqueId val="{00000009-2D2D-4EAC-BDB7-65E8D4A7214B}"/>
                </c:ext>
              </c:extLst>
            </c:dLbl>
            <c:dLbl>
              <c:idx val="3"/>
              <c:delete val="1"/>
              <c:extLst>
                <c:ext xmlns:c15="http://schemas.microsoft.com/office/drawing/2012/chart" uri="{CE6537A1-D6FC-4f65-9D91-7224C49458BB}"/>
                <c:ext xmlns:c16="http://schemas.microsoft.com/office/drawing/2014/chart" uri="{C3380CC4-5D6E-409C-BE32-E72D297353CC}">
                  <c16:uniqueId val="{0000000A-2D2D-4EAC-BDB7-65E8D4A7214B}"/>
                </c:ext>
              </c:extLst>
            </c:dLbl>
            <c:dLbl>
              <c:idx val="4"/>
              <c:delete val="1"/>
              <c:extLst>
                <c:ext xmlns:c15="http://schemas.microsoft.com/office/drawing/2012/chart" uri="{CE6537A1-D6FC-4f65-9D91-7224C49458BB}"/>
                <c:ext xmlns:c16="http://schemas.microsoft.com/office/drawing/2014/chart" uri="{C3380CC4-5D6E-409C-BE32-E72D297353CC}">
                  <c16:uniqueId val="{0000000B-2D2D-4EAC-BDB7-65E8D4A7214B}"/>
                </c:ext>
              </c:extLst>
            </c:dLbl>
            <c:dLbl>
              <c:idx val="5"/>
              <c:delete val="1"/>
              <c:extLst>
                <c:ext xmlns:c15="http://schemas.microsoft.com/office/drawing/2012/chart" uri="{CE6537A1-D6FC-4f65-9D91-7224C49458BB}"/>
                <c:ext xmlns:c16="http://schemas.microsoft.com/office/drawing/2014/chart" uri="{C3380CC4-5D6E-409C-BE32-E72D297353CC}">
                  <c16:uniqueId val="{0000000C-2D2D-4EAC-BDB7-65E8D4A7214B}"/>
                </c:ext>
              </c:extLst>
            </c:dLbl>
            <c:dLbl>
              <c:idx val="6"/>
              <c:layout>
                <c:manualLayout>
                  <c:x val="-2.6538728171504267E-2"/>
                  <c:y val="-2.708436780571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D-4EAC-BDB7-65E8D4A7214B}"/>
                </c:ext>
              </c:extLst>
            </c:dLbl>
            <c:dLbl>
              <c:idx val="7"/>
              <c:delete val="1"/>
              <c:extLst>
                <c:ext xmlns:c15="http://schemas.microsoft.com/office/drawing/2012/chart" uri="{CE6537A1-D6FC-4f65-9D91-7224C49458BB}"/>
                <c:ext xmlns:c16="http://schemas.microsoft.com/office/drawing/2014/chart" uri="{C3380CC4-5D6E-409C-BE32-E72D297353CC}">
                  <c16:uniqueId val="{0000000E-2D2D-4EAC-BDB7-65E8D4A7214B}"/>
                </c:ext>
              </c:extLst>
            </c:dLbl>
            <c:dLbl>
              <c:idx val="8"/>
              <c:layout>
                <c:manualLayout>
                  <c:x val="-3.008539815382319E-2"/>
                  <c:y val="2.516603408967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D-4EAC-BDB7-65E8D4A7214B}"/>
                </c:ext>
              </c:extLst>
            </c:dLbl>
            <c:dLbl>
              <c:idx val="9"/>
              <c:delete val="1"/>
              <c:extLst>
                <c:ext xmlns:c15="http://schemas.microsoft.com/office/drawing/2012/chart" uri="{CE6537A1-D6FC-4f65-9D91-7224C49458BB}"/>
                <c:ext xmlns:c16="http://schemas.microsoft.com/office/drawing/2014/chart" uri="{C3380CC4-5D6E-409C-BE32-E72D297353CC}">
                  <c16:uniqueId val="{00000010-2D2D-4EAC-BDB7-65E8D4A7214B}"/>
                </c:ext>
              </c:extLst>
            </c:dLbl>
            <c:dLbl>
              <c:idx val="10"/>
              <c:delete val="1"/>
              <c:extLst>
                <c:ext xmlns:c15="http://schemas.microsoft.com/office/drawing/2012/chart" uri="{CE6537A1-D6FC-4f65-9D91-7224C49458BB}"/>
                <c:ext xmlns:c16="http://schemas.microsoft.com/office/drawing/2014/chart" uri="{C3380CC4-5D6E-409C-BE32-E72D297353CC}">
                  <c16:uniqueId val="{00000011-2D2D-4EAC-BDB7-65E8D4A7214B}"/>
                </c:ext>
              </c:extLst>
            </c:dLbl>
            <c:dLbl>
              <c:idx val="11"/>
              <c:layout>
                <c:manualLayout>
                  <c:x val="-3.1191645716495842E-2"/>
                  <c:y val="-3.2977108769980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D-4EAC-BDB7-65E8D4A7214B}"/>
                </c:ext>
              </c:extLst>
            </c:dLbl>
            <c:dLbl>
              <c:idx val="12"/>
              <c:delete val="1"/>
              <c:extLst>
                <c:ext xmlns:c15="http://schemas.microsoft.com/office/drawing/2012/chart" uri="{CE6537A1-D6FC-4f65-9D91-7224C49458BB}"/>
                <c:ext xmlns:c16="http://schemas.microsoft.com/office/drawing/2014/chart" uri="{C3380CC4-5D6E-409C-BE32-E72D297353CC}">
                  <c16:uniqueId val="{00000013-2D2D-4EAC-BDB7-65E8D4A7214B}"/>
                </c:ext>
              </c:extLst>
            </c:dLbl>
            <c:dLbl>
              <c:idx val="13"/>
              <c:delete val="1"/>
              <c:extLst>
                <c:ext xmlns:c15="http://schemas.microsoft.com/office/drawing/2012/chart" uri="{CE6537A1-D6FC-4f65-9D91-7224C49458BB}"/>
                <c:ext xmlns:c16="http://schemas.microsoft.com/office/drawing/2014/chart" uri="{C3380CC4-5D6E-409C-BE32-E72D297353CC}">
                  <c16:uniqueId val="{00000014-2D2D-4EAC-BDB7-65E8D4A7214B}"/>
                </c:ext>
              </c:extLst>
            </c:dLbl>
            <c:dLbl>
              <c:idx val="14"/>
              <c:layout>
                <c:manualLayout>
                  <c:x val="-2.6634583449077608E-2"/>
                  <c:y val="2.2812977385642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D-4EAC-BDB7-65E8D4A7214B}"/>
                </c:ext>
              </c:extLst>
            </c:dLbl>
            <c:dLbl>
              <c:idx val="15"/>
              <c:delete val="1"/>
              <c:extLst>
                <c:ext xmlns:c15="http://schemas.microsoft.com/office/drawing/2012/chart" uri="{CE6537A1-D6FC-4f65-9D91-7224C49458BB}"/>
                <c:ext xmlns:c16="http://schemas.microsoft.com/office/drawing/2014/chart" uri="{C3380CC4-5D6E-409C-BE32-E72D297353CC}">
                  <c16:uniqueId val="{00000016-2D2D-4EAC-BDB7-65E8D4A7214B}"/>
                </c:ext>
              </c:extLst>
            </c:dLbl>
            <c:dLbl>
              <c:idx val="16"/>
              <c:layout>
                <c:manualLayout>
                  <c:x val="-1.2252568588420025E-2"/>
                  <c:y val="-2.823668044841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D2D-4EAC-BDB7-65E8D4A7214B}"/>
                </c:ext>
              </c:extLst>
            </c:dLbl>
            <c:dLbl>
              <c:idx val="17"/>
              <c:delete val="1"/>
              <c:extLst>
                <c:ext xmlns:c15="http://schemas.microsoft.com/office/drawing/2012/chart" uri="{CE6537A1-D6FC-4f65-9D91-7224C49458BB}"/>
                <c:ext xmlns:c16="http://schemas.microsoft.com/office/drawing/2014/chart" uri="{C3380CC4-5D6E-409C-BE32-E72D297353CC}">
                  <c16:uniqueId val="{00000018-2D2D-4EAC-BDB7-65E8D4A7214B}"/>
                </c:ext>
              </c:extLst>
            </c:dLbl>
            <c:dLbl>
              <c:idx val="18"/>
              <c:delete val="1"/>
              <c:extLst>
                <c:ext xmlns:c15="http://schemas.microsoft.com/office/drawing/2012/chart" uri="{CE6537A1-D6FC-4f65-9D91-7224C49458BB}"/>
                <c:ext xmlns:c16="http://schemas.microsoft.com/office/drawing/2014/chart" uri="{C3380CC4-5D6E-409C-BE32-E72D297353CC}">
                  <c16:uniqueId val="{00000019-2D2D-4EAC-BDB7-65E8D4A7214B}"/>
                </c:ext>
              </c:extLst>
            </c:dLbl>
            <c:dLbl>
              <c:idx val="19"/>
              <c:delete val="1"/>
              <c:extLst>
                <c:ext xmlns:c15="http://schemas.microsoft.com/office/drawing/2012/chart" uri="{CE6537A1-D6FC-4f65-9D91-7224C49458BB}"/>
                <c:ext xmlns:c16="http://schemas.microsoft.com/office/drawing/2014/chart" uri="{C3380CC4-5D6E-409C-BE32-E72D297353CC}">
                  <c16:uniqueId val="{0000001A-2D2D-4EAC-BDB7-65E8D4A7214B}"/>
                </c:ext>
              </c:extLst>
            </c:dLbl>
            <c:dLbl>
              <c:idx val="20"/>
              <c:delete val="1"/>
              <c:extLst>
                <c:ext xmlns:c15="http://schemas.microsoft.com/office/drawing/2012/chart" uri="{CE6537A1-D6FC-4f65-9D91-7224C49458BB}"/>
                <c:ext xmlns:c16="http://schemas.microsoft.com/office/drawing/2014/chart" uri="{C3380CC4-5D6E-409C-BE32-E72D297353CC}">
                  <c16:uniqueId val="{0000001B-2D2D-4EAC-BDB7-65E8D4A7214B}"/>
                </c:ext>
              </c:extLst>
            </c:dLbl>
            <c:dLbl>
              <c:idx val="21"/>
              <c:delete val="1"/>
              <c:extLst>
                <c:ext xmlns:c15="http://schemas.microsoft.com/office/drawing/2012/chart" uri="{CE6537A1-D6FC-4f65-9D91-7224C49458BB}"/>
                <c:ext xmlns:c16="http://schemas.microsoft.com/office/drawing/2014/chart" uri="{C3380CC4-5D6E-409C-BE32-E72D297353CC}">
                  <c16:uniqueId val="{0000001C-2D2D-4EAC-BDB7-65E8D4A7214B}"/>
                </c:ext>
              </c:extLst>
            </c:dLbl>
            <c:dLbl>
              <c:idx val="22"/>
              <c:delete val="1"/>
              <c:extLst>
                <c:ext xmlns:c15="http://schemas.microsoft.com/office/drawing/2012/chart" uri="{CE6537A1-D6FC-4f65-9D91-7224C49458BB}"/>
                <c:ext xmlns:c16="http://schemas.microsoft.com/office/drawing/2014/chart" uri="{C3380CC4-5D6E-409C-BE32-E72D297353CC}">
                  <c16:uniqueId val="{0000001D-2D2D-4EAC-BDB7-65E8D4A7214B}"/>
                </c:ext>
              </c:extLst>
            </c:dLbl>
            <c:dLbl>
              <c:idx val="23"/>
              <c:layout>
                <c:manualLayout>
                  <c:x val="-4.854930273534025E-2"/>
                  <c:y val="5.4148597381711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D2D-4EAC-BDB7-65E8D4A7214B}"/>
                </c:ext>
              </c:extLst>
            </c:dLbl>
            <c:dLbl>
              <c:idx val="24"/>
              <c:delete val="1"/>
              <c:extLst>
                <c:ext xmlns:c15="http://schemas.microsoft.com/office/drawing/2012/chart" uri="{CE6537A1-D6FC-4f65-9D91-7224C49458BB}"/>
                <c:ext xmlns:c16="http://schemas.microsoft.com/office/drawing/2014/chart" uri="{C3380CC4-5D6E-409C-BE32-E72D297353CC}">
                  <c16:uniqueId val="{0000001F-2D2D-4EAC-BDB7-65E8D4A7214B}"/>
                </c:ext>
              </c:extLst>
            </c:dLbl>
            <c:dLbl>
              <c:idx val="25"/>
              <c:layout>
                <c:manualLayout>
                  <c:x val="-6.1127226627130091E-2"/>
                  <c:y val="2.2356319715156281E-2"/>
                </c:manualLayout>
              </c:layout>
              <c:tx>
                <c:rich>
                  <a:bodyPr/>
                  <a:lstStyle/>
                  <a:p>
                    <a:r>
                      <a:rPr lang="en-US" dirty="0"/>
                      <a:t>56,894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2D-4EAC-BDB7-65E8D4A7214B}"/>
                </c:ext>
              </c:extLst>
            </c:dLbl>
            <c:dLbl>
              <c:idx val="26"/>
              <c:layout>
                <c:manualLayout>
                  <c:x val="-2.7288940458540148E-2"/>
                  <c:y val="-4.8552906738914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D-4EAC-BDB7-65E8D4A7214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Sheet1!$A$3:$A$28</c:f>
              <c:strCache>
                <c:ptCount val="26"/>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strCache>
            </c:strRef>
          </c:cat>
          <c:val>
            <c:numRef>
              <c:f>Sheet1!$B$3:$B$28</c:f>
              <c:numCache>
                <c:formatCode>#,##0</c:formatCode>
                <c:ptCount val="26"/>
                <c:pt idx="0">
                  <c:v>59293</c:v>
                </c:pt>
                <c:pt idx="1">
                  <c:v>59442</c:v>
                </c:pt>
                <c:pt idx="2">
                  <c:v>60568</c:v>
                </c:pt>
                <c:pt idx="3">
                  <c:v>61058</c:v>
                </c:pt>
                <c:pt idx="4">
                  <c:v>62702</c:v>
                </c:pt>
                <c:pt idx="5">
                  <c:v>62288</c:v>
                </c:pt>
                <c:pt idx="6">
                  <c:v>63064</c:v>
                </c:pt>
                <c:pt idx="7">
                  <c:v>61068</c:v>
                </c:pt>
                <c:pt idx="8">
                  <c:v>59623</c:v>
                </c:pt>
                <c:pt idx="9">
                  <c:v>61352</c:v>
                </c:pt>
                <c:pt idx="10">
                  <c:v>64621</c:v>
                </c:pt>
                <c:pt idx="11">
                  <c:v>66967</c:v>
                </c:pt>
                <c:pt idx="12">
                  <c:v>64176</c:v>
                </c:pt>
                <c:pt idx="13">
                  <c:v>62382</c:v>
                </c:pt>
                <c:pt idx="14">
                  <c:v>59276</c:v>
                </c:pt>
                <c:pt idx="15">
                  <c:v>62424</c:v>
                </c:pt>
                <c:pt idx="16">
                  <c:v>62948</c:v>
                </c:pt>
                <c:pt idx="17">
                  <c:v>62173</c:v>
                </c:pt>
                <c:pt idx="18">
                  <c:v>60744</c:v>
                </c:pt>
                <c:pt idx="19">
                  <c:v>60519</c:v>
                </c:pt>
                <c:pt idx="20">
                  <c:v>59946</c:v>
                </c:pt>
                <c:pt idx="21">
                  <c:v>59848</c:v>
                </c:pt>
                <c:pt idx="22">
                  <c:v>58469</c:v>
                </c:pt>
                <c:pt idx="23">
                  <c:v>56423</c:v>
                </c:pt>
                <c:pt idx="24">
                  <c:v>59514</c:v>
                </c:pt>
                <c:pt idx="25">
                  <c:v>56933</c:v>
                </c:pt>
              </c:numCache>
            </c:numRef>
          </c:val>
          <c:smooth val="0"/>
          <c:extLst>
            <c:ext xmlns:c16="http://schemas.microsoft.com/office/drawing/2014/chart" uri="{C3380CC4-5D6E-409C-BE32-E72D297353CC}">
              <c16:uniqueId val="{00000020-2D2D-4EAC-BDB7-65E8D4A7214B}"/>
            </c:ext>
          </c:extLst>
        </c:ser>
        <c:dLbls>
          <c:showLegendKey val="0"/>
          <c:showVal val="0"/>
          <c:showCatName val="0"/>
          <c:showSerName val="0"/>
          <c:showPercent val="0"/>
          <c:showBubbleSize val="0"/>
        </c:dLbls>
        <c:marker val="1"/>
        <c:smooth val="0"/>
        <c:axId val="696960264"/>
        <c:axId val="696959280"/>
      </c:lineChart>
      <c:catAx>
        <c:axId val="69696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en-US"/>
          </a:p>
        </c:txPr>
        <c:crossAx val="696959280"/>
        <c:crosses val="autoZero"/>
        <c:auto val="1"/>
        <c:lblAlgn val="ctr"/>
        <c:lblOffset val="100"/>
        <c:noMultiLvlLbl val="0"/>
      </c:catAx>
      <c:valAx>
        <c:axId val="696959280"/>
        <c:scaling>
          <c:orientation val="minMax"/>
          <c:max val="72000"/>
          <c:min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50" b="1" dirty="0">
                    <a:latin typeface="Calibri" panose="020F0502020204030204" pitchFamily="34" charset="0"/>
                    <a:cs typeface="Calibri" panose="020F0502020204030204" pitchFamily="34" charset="0"/>
                  </a:rPr>
                  <a:t>Agency Full-Time</a:t>
                </a:r>
                <a:r>
                  <a:rPr lang="en-US" sz="1250" b="1" baseline="0" dirty="0">
                    <a:latin typeface="Calibri" panose="020F0502020204030204" pitchFamily="34" charset="0"/>
                    <a:cs typeface="Calibri" panose="020F0502020204030204" pitchFamily="34" charset="0"/>
                  </a:rPr>
                  <a:t> Permanent Employees </a:t>
                </a:r>
              </a:p>
              <a:p>
                <a:pPr>
                  <a:defRPr>
                    <a:latin typeface="Calibri" panose="020F0502020204030204" pitchFamily="34" charset="0"/>
                    <a:cs typeface="Calibri" panose="020F0502020204030204" pitchFamily="34" charset="0"/>
                  </a:defRPr>
                </a:pPr>
                <a:r>
                  <a:rPr lang="en-US" sz="1250" b="1" i="0" u="none" strike="noStrike" kern="1200" baseline="0" dirty="0">
                    <a:solidFill>
                      <a:prstClr val="black">
                        <a:lumMod val="65000"/>
                        <a:lumOff val="35000"/>
                      </a:prstClr>
                    </a:solidFill>
                    <a:latin typeface="Calibri" panose="020F0502020204030204" pitchFamily="34" charset="0"/>
                    <a:ea typeface="+mn-ea"/>
                    <a:cs typeface="Calibri" panose="020F0502020204030204" pitchFamily="34" charset="0"/>
                  </a:rPr>
                  <a:t>(excludes State DDS staff)</a:t>
                </a:r>
              </a:p>
            </c:rich>
          </c:tx>
          <c:layout>
            <c:manualLayout>
              <c:xMode val="edge"/>
              <c:yMode val="edge"/>
              <c:x val="0"/>
              <c:y val="0.3752997918979089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960264"/>
        <c:crosses val="autoZero"/>
        <c:crossBetween val="between"/>
        <c:majorUnit val="6000"/>
      </c:valAx>
      <c:valAx>
        <c:axId val="428551272"/>
        <c:scaling>
          <c:orientation val="minMax"/>
          <c:max val="89"/>
          <c:min val="35"/>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50" b="1" i="0" baseline="0" dirty="0">
                    <a:effectLst/>
                    <a:latin typeface="Calibri" panose="020F0502020204030204" pitchFamily="34" charset="0"/>
                    <a:cs typeface="Calibri" panose="020F0502020204030204" pitchFamily="34" charset="0"/>
                  </a:rPr>
                  <a:t>Beneficiaries and Recipients</a:t>
                </a:r>
                <a:endParaRPr lang="en-US" sz="1250" dirty="0">
                  <a:effectLst/>
                  <a:latin typeface="Calibri" panose="020F0502020204030204" pitchFamily="34" charset="0"/>
                  <a:cs typeface="Calibri" panose="020F0502020204030204" pitchFamily="34" charset="0"/>
                </a:endParaRPr>
              </a:p>
              <a:p>
                <a:pPr>
                  <a:defRPr>
                    <a:latin typeface="Calibri" panose="020F0502020204030204" pitchFamily="34" charset="0"/>
                    <a:cs typeface="Calibri" panose="020F0502020204030204" pitchFamily="34" charset="0"/>
                  </a:defRPr>
                </a:pPr>
                <a:r>
                  <a:rPr lang="en-US" sz="1250" b="1" i="0" baseline="0" dirty="0">
                    <a:effectLst/>
                    <a:latin typeface="Calibri" panose="020F0502020204030204" pitchFamily="34" charset="0"/>
                    <a:cs typeface="Calibri" panose="020F0502020204030204" pitchFamily="34" charset="0"/>
                  </a:rPr>
                  <a:t> (in millions)</a:t>
                </a:r>
                <a:endParaRPr lang="en-US" sz="1250" dirty="0">
                  <a:latin typeface="Calibri" panose="020F0502020204030204" pitchFamily="34" charset="0"/>
                  <a:cs typeface="Calibri" panose="020F0502020204030204" pitchFamily="34" charset="0"/>
                </a:endParaRPr>
              </a:p>
            </c:rich>
          </c:tx>
          <c:layout>
            <c:manualLayout>
              <c:xMode val="edge"/>
              <c:yMode val="edge"/>
              <c:x val="0.96272425277724061"/>
              <c:y val="0.4204724733054589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551600"/>
        <c:crosses val="max"/>
        <c:crossBetween val="between"/>
        <c:majorUnit val="5"/>
        <c:minorUnit val="1"/>
      </c:valAx>
      <c:catAx>
        <c:axId val="428551600"/>
        <c:scaling>
          <c:orientation val="minMax"/>
        </c:scaling>
        <c:delete val="1"/>
        <c:axPos val="b"/>
        <c:numFmt formatCode="General" sourceLinked="1"/>
        <c:majorTickMark val="out"/>
        <c:minorTickMark val="none"/>
        <c:tickLblPos val="nextTo"/>
        <c:crossAx val="428551272"/>
        <c:crosses val="autoZero"/>
        <c:auto val="1"/>
        <c:lblAlgn val="ctr"/>
        <c:lblOffset val="100"/>
        <c:noMultiLvlLbl val="0"/>
      </c:catAx>
      <c:spPr>
        <a:noFill/>
        <a:ln w="25400">
          <a:noFill/>
        </a:ln>
        <a:effectLst/>
      </c:spPr>
    </c:plotArea>
    <c:legend>
      <c:legendPos val="t"/>
      <c:legendEntry>
        <c:idx val="1"/>
        <c:txPr>
          <a:bodyPr rot="0" spcFirstLastPara="1" vertOverflow="ellipsis" vert="horz" wrap="square" anchor="ctr" anchorCtr="1"/>
          <a:lstStyle/>
          <a:p>
            <a:pPr>
              <a:defRPr sz="125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5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2721029674036823E-2"/>
          <c:y val="0.22161741711279695"/>
          <c:w val="0.78236128838178731"/>
          <c:h val="4.269103529834550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b="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SSA</a:t>
            </a:r>
            <a:r>
              <a:rPr lang="en-US" b="1" baseline="0"/>
              <a:t> Limitation on Administrative Expense (LAE) as a Percent of Benefit Outlays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85102184545731E-2"/>
          <c:y val="7.466695790990914E-2"/>
          <c:w val="0.79493473487656452"/>
          <c:h val="0.7742307429540084"/>
        </c:manualLayout>
      </c:layout>
      <c:barChart>
        <c:barDir val="col"/>
        <c:grouping val="clustered"/>
        <c:varyColors val="0"/>
        <c:ser>
          <c:idx val="3"/>
          <c:order val="2"/>
          <c:tx>
            <c:strRef>
              <c:f>Data!$J$26</c:f>
              <c:strCache>
                <c:ptCount val="1"/>
                <c:pt idx="0">
                  <c:v>Benefit Payment Outlays</c:v>
                </c:pt>
              </c:strCache>
            </c:strRef>
          </c:tx>
          <c:spPr>
            <a:solidFill>
              <a:schemeClr val="bg1">
                <a:lumMod val="85000"/>
              </a:schemeClr>
            </a:solidFill>
            <a:ln>
              <a:noFill/>
            </a:ln>
            <a:effectLst/>
          </c:spPr>
          <c:invertIfNegative val="0"/>
          <c:cat>
            <c:strLit>
              <c:ptCount val="10"/>
              <c:pt idx="0">
                <c:v>1</c:v>
              </c:pt>
              <c:pt idx="1">
                <c:v>2</c:v>
              </c:pt>
              <c:pt idx="2">
                <c:v>3</c:v>
              </c:pt>
              <c:pt idx="3">
                <c:v>4</c:v>
              </c:pt>
              <c:pt idx="4">
                <c:v>5</c:v>
              </c:pt>
              <c:pt idx="5">
                <c:v>6</c:v>
              </c:pt>
              <c:pt idx="6">
                <c:v>7</c:v>
              </c:pt>
              <c:pt idx="7">
                <c:v>8</c:v>
              </c:pt>
              <c:pt idx="8">
                <c:v>9</c:v>
              </c:pt>
              <c:pt idx="9">
                <c:v>10</c:v>
              </c:pt>
              <c:extLst>
                <c:ext xmlns:c15="http://schemas.microsoft.com/office/drawing/2012/chart" uri="{02D57815-91ED-43cb-92C2-25804820EDAC}">
                  <c15:autoCat val="1"/>
                </c:ext>
              </c:extLst>
            </c:strLit>
          </c:cat>
          <c:val>
            <c:numRef>
              <c:f>Data!$K$26:$T$26</c:f>
              <c:numCache>
                <c:formatCode>_("$"* #,##0_);_("$"* \(#,##0\);_("$"* "-"??_);_(@_)</c:formatCode>
                <c:ptCount val="10"/>
                <c:pt idx="0">
                  <c:v>933841</c:v>
                </c:pt>
                <c:pt idx="1">
                  <c:v>966828</c:v>
                </c:pt>
                <c:pt idx="2">
                  <c:v>991115</c:v>
                </c:pt>
                <c:pt idx="3">
                  <c:v>1029881</c:v>
                </c:pt>
                <c:pt idx="4">
                  <c:v>1091345</c:v>
                </c:pt>
                <c:pt idx="5">
                  <c:v>1143115</c:v>
                </c:pt>
                <c:pt idx="6">
                  <c:v>1181218</c:v>
                </c:pt>
                <c:pt idx="7">
                  <c:v>1269959</c:v>
                </c:pt>
                <c:pt idx="8">
                  <c:v>1404723</c:v>
                </c:pt>
                <c:pt idx="9">
                  <c:v>1505155</c:v>
                </c:pt>
              </c:numCache>
              <c:extLst/>
            </c:numRef>
          </c:val>
          <c:extLst>
            <c:ext xmlns:c16="http://schemas.microsoft.com/office/drawing/2014/chart" uri="{C3380CC4-5D6E-409C-BE32-E72D297353CC}">
              <c16:uniqueId val="{00000000-CFDA-469C-A8FD-751151CC5AE7}"/>
            </c:ext>
          </c:extLst>
        </c:ser>
        <c:dLbls>
          <c:showLegendKey val="0"/>
          <c:showVal val="0"/>
          <c:showCatName val="0"/>
          <c:showSerName val="0"/>
          <c:showPercent val="0"/>
          <c:showBubbleSize val="0"/>
        </c:dLbls>
        <c:gapWidth val="150"/>
        <c:axId val="377986000"/>
        <c:axId val="377991760"/>
      </c:barChart>
      <c:lineChart>
        <c:grouping val="standard"/>
        <c:varyColors val="0"/>
        <c:ser>
          <c:idx val="0"/>
          <c:order val="0"/>
          <c:tx>
            <c:strRef>
              <c:f>Data!$J$32</c:f>
              <c:strCache>
                <c:ptCount val="1"/>
                <c:pt idx="0">
                  <c:v>Projected percent of LAE to Benefit Payments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Pt>
            <c:idx val="9"/>
            <c:marker>
              <c:symbol val="circl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2-CFDA-469C-A8FD-751151CC5AE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Data!$K$23:$AC$24</c:f>
              <c:strCache>
                <c:ptCount val="19"/>
                <c:pt idx="0">
                  <c:v>FY 15
Actual</c:v>
                </c:pt>
                <c:pt idx="1">
                  <c:v>FY 16
Actual</c:v>
                </c:pt>
                <c:pt idx="2">
                  <c:v>FY 17
Actual</c:v>
                </c:pt>
                <c:pt idx="3">
                  <c:v>FY 18
Actual</c:v>
                </c:pt>
                <c:pt idx="4">
                  <c:v>FY 19
Actual</c:v>
                </c:pt>
                <c:pt idx="5">
                  <c:v>FY 20
Actual</c:v>
                </c:pt>
                <c:pt idx="6">
                  <c:v>FY 21
Actual</c:v>
                </c:pt>
                <c:pt idx="7">
                  <c:v>FY 22
Actual</c:v>
                </c:pt>
                <c:pt idx="8">
                  <c:v>FY 23
Actual</c:v>
                </c:pt>
                <c:pt idx="9">
                  <c:v>FY 24
Enacted</c:v>
                </c:pt>
                <c:pt idx="10">
                  <c:v>FY 25
PB*</c:v>
                </c:pt>
                <c:pt idx="11">
                  <c:v>FY 26
Est.</c:v>
                </c:pt>
                <c:pt idx="12">
                  <c:v>FY 27
Est.</c:v>
                </c:pt>
                <c:pt idx="13">
                  <c:v>FY 28
Est.</c:v>
                </c:pt>
                <c:pt idx="14">
                  <c:v>FY 29
Est.</c:v>
                </c:pt>
                <c:pt idx="15">
                  <c:v>FY 30
Est.</c:v>
                </c:pt>
                <c:pt idx="16">
                  <c:v>FY 31
Est.</c:v>
                </c:pt>
                <c:pt idx="17">
                  <c:v>FY 32
Est.</c:v>
                </c:pt>
                <c:pt idx="18">
                  <c:v>FY 33
Est.</c:v>
                </c:pt>
              </c:strCache>
              <c:extLst/>
            </c:strRef>
          </c:cat>
          <c:val>
            <c:numRef>
              <c:f>Data!$K$32:$T$32</c:f>
              <c:numCache>
                <c:formatCode>0.00%</c:formatCode>
                <c:ptCount val="10"/>
                <c:pt idx="0">
                  <c:v>1.2642350250203193E-2</c:v>
                </c:pt>
                <c:pt idx="1">
                  <c:v>1.2579222984853563E-2</c:v>
                </c:pt>
                <c:pt idx="2">
                  <c:v>1.2593841279770764E-2</c:v>
                </c:pt>
                <c:pt idx="3">
                  <c:v>1.2499448965462999E-2</c:v>
                </c:pt>
                <c:pt idx="4">
                  <c:v>1.1799201902239896E-2</c:v>
                </c:pt>
                <c:pt idx="5">
                  <c:v>1.1259584556234499E-2</c:v>
                </c:pt>
                <c:pt idx="6">
                  <c:v>1.0947174865266191E-2</c:v>
                </c:pt>
                <c:pt idx="7">
                  <c:v>1.0505850976291361E-2</c:v>
                </c:pt>
                <c:pt idx="8">
                  <c:v>1.0056786996439868E-2</c:v>
                </c:pt>
                <c:pt idx="9">
                  <c:v>9.4521680491377966E-3</c:v>
                </c:pt>
              </c:numCache>
              <c:extLst/>
            </c:numRef>
          </c:val>
          <c:smooth val="0"/>
          <c:extLst>
            <c:ext xmlns:c16="http://schemas.microsoft.com/office/drawing/2014/chart" uri="{C3380CC4-5D6E-409C-BE32-E72D297353CC}">
              <c16:uniqueId val="{00000003-CFDA-469C-A8FD-751151CC5AE7}"/>
            </c:ext>
          </c:extLst>
        </c:ser>
        <c:ser>
          <c:idx val="2"/>
          <c:order val="1"/>
          <c:tx>
            <c:strRef>
              <c:f>Data!$J$31</c:f>
              <c:strCache>
                <c:ptCount val="1"/>
                <c:pt idx="0">
                  <c:v>Actual percent of LAE to Benefit Payments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Data!$K$23:$AC$24</c:f>
              <c:strCache>
                <c:ptCount val="19"/>
                <c:pt idx="0">
                  <c:v>FY 15
Actual</c:v>
                </c:pt>
                <c:pt idx="1">
                  <c:v>FY 16
Actual</c:v>
                </c:pt>
                <c:pt idx="2">
                  <c:v>FY 17
Actual</c:v>
                </c:pt>
                <c:pt idx="3">
                  <c:v>FY 18
Actual</c:v>
                </c:pt>
                <c:pt idx="4">
                  <c:v>FY 19
Actual</c:v>
                </c:pt>
                <c:pt idx="5">
                  <c:v>FY 20
Actual</c:v>
                </c:pt>
                <c:pt idx="6">
                  <c:v>FY 21
Actual</c:v>
                </c:pt>
                <c:pt idx="7">
                  <c:v>FY 22
Actual</c:v>
                </c:pt>
                <c:pt idx="8">
                  <c:v>FY 23
Actual</c:v>
                </c:pt>
                <c:pt idx="9">
                  <c:v>FY 24
Enacted</c:v>
                </c:pt>
                <c:pt idx="10">
                  <c:v>FY 25
PB*</c:v>
                </c:pt>
                <c:pt idx="11">
                  <c:v>FY 26
Est.</c:v>
                </c:pt>
                <c:pt idx="12">
                  <c:v>FY 27
Est.</c:v>
                </c:pt>
                <c:pt idx="13">
                  <c:v>FY 28
Est.</c:v>
                </c:pt>
                <c:pt idx="14">
                  <c:v>FY 29
Est.</c:v>
                </c:pt>
                <c:pt idx="15">
                  <c:v>FY 30
Est.</c:v>
                </c:pt>
                <c:pt idx="16">
                  <c:v>FY 31
Est.</c:v>
                </c:pt>
                <c:pt idx="17">
                  <c:v>FY 32
Est.</c:v>
                </c:pt>
                <c:pt idx="18">
                  <c:v>FY 33
Est.</c:v>
                </c:pt>
              </c:strCache>
              <c:extLst/>
            </c:strRef>
          </c:cat>
          <c:val>
            <c:numRef>
              <c:f>Data!$K$32:$S$32</c:f>
              <c:numCache>
                <c:formatCode>0.00%</c:formatCode>
                <c:ptCount val="9"/>
                <c:pt idx="0">
                  <c:v>1.2642350250203193E-2</c:v>
                </c:pt>
                <c:pt idx="1">
                  <c:v>1.2579222984853563E-2</c:v>
                </c:pt>
                <c:pt idx="2">
                  <c:v>1.2593841279770764E-2</c:v>
                </c:pt>
                <c:pt idx="3">
                  <c:v>1.2499448965462999E-2</c:v>
                </c:pt>
                <c:pt idx="4">
                  <c:v>1.1799201902239896E-2</c:v>
                </c:pt>
                <c:pt idx="5">
                  <c:v>1.1259584556234499E-2</c:v>
                </c:pt>
                <c:pt idx="6">
                  <c:v>1.0947174865266191E-2</c:v>
                </c:pt>
                <c:pt idx="7">
                  <c:v>1.0505850976291361E-2</c:v>
                </c:pt>
                <c:pt idx="8">
                  <c:v>1.0056786996439868E-2</c:v>
                </c:pt>
              </c:numCache>
              <c:extLst/>
            </c:numRef>
          </c:val>
          <c:smooth val="0"/>
          <c:extLst>
            <c:ext xmlns:c16="http://schemas.microsoft.com/office/drawing/2014/chart" uri="{C3380CC4-5D6E-409C-BE32-E72D297353CC}">
              <c16:uniqueId val="{00000004-CFDA-469C-A8FD-751151CC5AE7}"/>
            </c:ext>
          </c:extLst>
        </c:ser>
        <c:dLbls>
          <c:showLegendKey val="0"/>
          <c:showVal val="0"/>
          <c:showCatName val="0"/>
          <c:showSerName val="0"/>
          <c:showPercent val="0"/>
          <c:showBubbleSize val="0"/>
        </c:dLbls>
        <c:marker val="1"/>
        <c:smooth val="0"/>
        <c:axId val="695260544"/>
        <c:axId val="695255504"/>
      </c:lineChart>
      <c:catAx>
        <c:axId val="6952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55504"/>
        <c:crosses val="autoZero"/>
        <c:auto val="1"/>
        <c:lblAlgn val="ctr"/>
        <c:lblOffset val="100"/>
        <c:noMultiLvlLbl val="0"/>
      </c:catAx>
      <c:valAx>
        <c:axId val="69525550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LAE (percent of benefit outlays)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260544"/>
        <c:crosses val="autoZero"/>
        <c:crossBetween val="between"/>
      </c:valAx>
      <c:valAx>
        <c:axId val="377991760"/>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Benefit Payment Outlays (in millions)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986000"/>
        <c:crosses val="max"/>
        <c:crossBetween val="between"/>
      </c:valAx>
      <c:catAx>
        <c:axId val="377986000"/>
        <c:scaling>
          <c:orientation val="minMax"/>
        </c:scaling>
        <c:delete val="1"/>
        <c:axPos val="b"/>
        <c:numFmt formatCode="General" sourceLinked="1"/>
        <c:majorTickMark val="out"/>
        <c:minorTickMark val="none"/>
        <c:tickLblPos val="nextTo"/>
        <c:crossAx val="377991760"/>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7.3070924311712679E-2"/>
          <c:y val="0.92576562707306709"/>
          <c:w val="0.85385803565621887"/>
          <c:h val="3.39717911475263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Percent of Administrative Expense to Benefit Outlays</c:v>
                </c:pt>
              </c:strCache>
            </c:strRef>
          </c:tx>
          <c:spPr>
            <a:solidFill>
              <a:srgbClr val="C0000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9F65-4E2C-B89A-E6D4B7F0B41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9F65-4E2C-B89A-E6D4B7F0B41A}"/>
              </c:ext>
            </c:extLst>
          </c:dPt>
          <c:dPt>
            <c:idx val="2"/>
            <c:invertIfNegative val="0"/>
            <c:bubble3D val="0"/>
            <c:spPr>
              <a:solidFill>
                <a:srgbClr val="00B050"/>
              </a:solidFill>
              <a:ln>
                <a:noFill/>
              </a:ln>
              <a:effectLst/>
            </c:spPr>
            <c:extLst>
              <c:ext xmlns:c16="http://schemas.microsoft.com/office/drawing/2014/chart" uri="{C3380CC4-5D6E-409C-BE32-E72D297353CC}">
                <c16:uniqueId val="{00000002-9F65-4E2C-B89A-E6D4B7F0B41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Liberty Mutual</c:v>
                </c:pt>
                <c:pt idx="1">
                  <c:v>Allstate</c:v>
                </c:pt>
                <c:pt idx="2">
                  <c:v>SSA</c:v>
                </c:pt>
              </c:strCache>
            </c:strRef>
          </c:cat>
          <c:val>
            <c:numRef>
              <c:f>Sheet1!$B$3:$D$3</c:f>
              <c:numCache>
                <c:formatCode>0.0%</c:formatCode>
                <c:ptCount val="3"/>
                <c:pt idx="0">
                  <c:v>0.23599999999999999</c:v>
                </c:pt>
                <c:pt idx="1">
                  <c:v>0.19400000000000001</c:v>
                </c:pt>
                <c:pt idx="2">
                  <c:v>1.2E-2</c:v>
                </c:pt>
              </c:numCache>
            </c:numRef>
          </c:val>
          <c:extLst>
            <c:ext xmlns:c16="http://schemas.microsoft.com/office/drawing/2014/chart" uri="{C3380CC4-5D6E-409C-BE32-E72D297353CC}">
              <c16:uniqueId val="{00000000-0E59-4188-A7E0-A823EF9AF5A6}"/>
            </c:ext>
          </c:extLst>
        </c:ser>
        <c:dLbls>
          <c:showLegendKey val="0"/>
          <c:showVal val="0"/>
          <c:showCatName val="0"/>
          <c:showSerName val="0"/>
          <c:showPercent val="0"/>
          <c:showBubbleSize val="0"/>
        </c:dLbls>
        <c:gapWidth val="219"/>
        <c:overlap val="-27"/>
        <c:axId val="412633008"/>
        <c:axId val="412635528"/>
      </c:barChart>
      <c:catAx>
        <c:axId val="41263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12635528"/>
        <c:crosses val="autoZero"/>
        <c:auto val="1"/>
        <c:lblAlgn val="ctr"/>
        <c:lblOffset val="100"/>
        <c:noMultiLvlLbl val="0"/>
      </c:catAx>
      <c:valAx>
        <c:axId val="412635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633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40185650744542E-2"/>
          <c:y val="0.16109163118651326"/>
          <c:w val="0.8335365177592986"/>
          <c:h val="0.75330344547228212"/>
        </c:manualLayout>
      </c:layout>
      <c:barChart>
        <c:barDir val="col"/>
        <c:grouping val="stacked"/>
        <c:varyColors val="0"/>
        <c:ser>
          <c:idx val="2"/>
          <c:order val="1"/>
          <c:tx>
            <c:strRef>
              <c:f>Sheet1!$C$1</c:f>
              <c:strCache>
                <c:ptCount val="1"/>
                <c:pt idx="0">
                  <c:v>OASI Beneficiaries</c:v>
                </c:pt>
              </c:strCache>
            </c:strRef>
          </c:tx>
          <c:spPr>
            <a:solidFill>
              <a:schemeClr val="tx2">
                <a:lumMod val="60000"/>
                <a:lumOff val="40000"/>
              </a:schemeClr>
            </a:solidFill>
            <a:ln>
              <a:noFill/>
            </a:ln>
            <a:effectLst/>
          </c:spPr>
          <c:invertIfNegative val="0"/>
          <c:cat>
            <c:strRef>
              <c:f>Sheet1!$A$3:$A$33</c:f>
              <c:strCache>
                <c:ptCount val="31"/>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pt idx="26">
                  <c:v>FY 2025 EST*</c:v>
                </c:pt>
                <c:pt idx="27">
                  <c:v>FY 2026 EST</c:v>
                </c:pt>
                <c:pt idx="28">
                  <c:v>FY 2027 EST</c:v>
                </c:pt>
                <c:pt idx="29">
                  <c:v>FY 2028 EST</c:v>
                </c:pt>
                <c:pt idx="30">
                  <c:v>FY 2029 EST</c:v>
                </c:pt>
              </c:strCache>
            </c:strRef>
          </c:cat>
          <c:val>
            <c:numRef>
              <c:f>Sheet1!$C$3:$C$33</c:f>
              <c:numCache>
                <c:formatCode>0</c:formatCode>
                <c:ptCount val="31"/>
                <c:pt idx="0">
                  <c:v>37.890999999999998</c:v>
                </c:pt>
                <c:pt idx="1">
                  <c:v>38.204999999999998</c:v>
                </c:pt>
                <c:pt idx="2">
                  <c:v>38.808</c:v>
                </c:pt>
                <c:pt idx="3">
                  <c:v>39.034999999999997</c:v>
                </c:pt>
                <c:pt idx="4">
                  <c:v>39.253999999999998</c:v>
                </c:pt>
                <c:pt idx="5">
                  <c:v>39.488</c:v>
                </c:pt>
                <c:pt idx="6">
                  <c:v>39.844000000000001</c:v>
                </c:pt>
                <c:pt idx="7">
                  <c:v>40.264000000000003</c:v>
                </c:pt>
                <c:pt idx="8">
                  <c:v>40.680999999999997</c:v>
                </c:pt>
                <c:pt idx="9">
                  <c:v>41.154000000000003</c:v>
                </c:pt>
                <c:pt idx="10">
                  <c:v>42.000999999999998</c:v>
                </c:pt>
                <c:pt idx="11">
                  <c:v>43.11</c:v>
                </c:pt>
                <c:pt idx="12">
                  <c:v>44.094000000000001</c:v>
                </c:pt>
                <c:pt idx="13">
                  <c:v>45.066000000000003</c:v>
                </c:pt>
                <c:pt idx="14">
                  <c:v>46.167000000000002</c:v>
                </c:pt>
                <c:pt idx="15">
                  <c:v>47.27</c:v>
                </c:pt>
                <c:pt idx="16">
                  <c:v>48.338000000000001</c:v>
                </c:pt>
                <c:pt idx="17">
                  <c:v>49.454999999999998</c:v>
                </c:pt>
                <c:pt idx="18">
                  <c:v>50.597000000000001</c:v>
                </c:pt>
                <c:pt idx="19">
                  <c:v>51.790999999999997</c:v>
                </c:pt>
                <c:pt idx="20">
                  <c:v>53.1</c:v>
                </c:pt>
                <c:pt idx="21">
                  <c:v>54.463000000000001</c:v>
                </c:pt>
                <c:pt idx="22">
                  <c:v>55.344000000000001</c:v>
                </c:pt>
                <c:pt idx="23">
                  <c:v>56.258000000000003</c:v>
                </c:pt>
                <c:pt idx="24">
                  <c:v>57.529000000000003</c:v>
                </c:pt>
                <c:pt idx="25">
                  <c:v>58.869</c:v>
                </c:pt>
                <c:pt idx="26">
                  <c:v>60.216000000000001</c:v>
                </c:pt>
                <c:pt idx="27">
                  <c:v>61.563000000000002</c:v>
                </c:pt>
                <c:pt idx="28">
                  <c:v>62.87</c:v>
                </c:pt>
                <c:pt idx="29">
                  <c:v>64.245999999999995</c:v>
                </c:pt>
                <c:pt idx="30">
                  <c:v>65.570999999999998</c:v>
                </c:pt>
              </c:numCache>
            </c:numRef>
          </c:val>
          <c:extLst>
            <c:ext xmlns:c16="http://schemas.microsoft.com/office/drawing/2014/chart" uri="{C3380CC4-5D6E-409C-BE32-E72D297353CC}">
              <c16:uniqueId val="{00000000-369F-41C4-ACEB-064EA40DD8DB}"/>
            </c:ext>
          </c:extLst>
        </c:ser>
        <c:ser>
          <c:idx val="1"/>
          <c:order val="2"/>
          <c:tx>
            <c:strRef>
              <c:f>Sheet1!$D$1</c:f>
              <c:strCache>
                <c:ptCount val="1"/>
                <c:pt idx="0">
                  <c:v>DI Beneficiaries</c:v>
                </c:pt>
              </c:strCache>
            </c:strRef>
          </c:tx>
          <c:spPr>
            <a:solidFill>
              <a:schemeClr val="tx2">
                <a:lumMod val="40000"/>
                <a:lumOff val="60000"/>
              </a:schemeClr>
            </a:solidFill>
            <a:ln>
              <a:noFill/>
            </a:ln>
            <a:effectLst/>
          </c:spPr>
          <c:invertIfNegative val="0"/>
          <c:cat>
            <c:strRef>
              <c:f>Sheet1!$A$3:$A$33</c:f>
              <c:strCache>
                <c:ptCount val="31"/>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pt idx="26">
                  <c:v>FY 2025 EST*</c:v>
                </c:pt>
                <c:pt idx="27">
                  <c:v>FY 2026 EST</c:v>
                </c:pt>
                <c:pt idx="28">
                  <c:v>FY 2027 EST</c:v>
                </c:pt>
                <c:pt idx="29">
                  <c:v>FY 2028 EST</c:v>
                </c:pt>
                <c:pt idx="30">
                  <c:v>FY 2029 EST</c:v>
                </c:pt>
              </c:strCache>
            </c:strRef>
          </c:cat>
          <c:val>
            <c:numRef>
              <c:f>Sheet1!$D$3:$D$33</c:f>
              <c:numCache>
                <c:formatCode>0</c:formatCode>
                <c:ptCount val="31"/>
                <c:pt idx="0">
                  <c:v>6.3819999999999997</c:v>
                </c:pt>
                <c:pt idx="1">
                  <c:v>6.5590000000000002</c:v>
                </c:pt>
                <c:pt idx="2">
                  <c:v>6.7249999999999996</c:v>
                </c:pt>
                <c:pt idx="3">
                  <c:v>6.9829999999999997</c:v>
                </c:pt>
                <c:pt idx="4">
                  <c:v>7.33</c:v>
                </c:pt>
                <c:pt idx="5">
                  <c:v>7.6959999999999997</c:v>
                </c:pt>
                <c:pt idx="6">
                  <c:v>8.0540000000000003</c:v>
                </c:pt>
                <c:pt idx="7">
                  <c:v>8.3729999999999993</c:v>
                </c:pt>
                <c:pt idx="8">
                  <c:v>8.6760000000000002</c:v>
                </c:pt>
                <c:pt idx="9">
                  <c:v>8.9849999999999994</c:v>
                </c:pt>
                <c:pt idx="10">
                  <c:v>9.3640000000000008</c:v>
                </c:pt>
                <c:pt idx="11">
                  <c:v>9.8219999999999992</c:v>
                </c:pt>
                <c:pt idx="12">
                  <c:v>10.298</c:v>
                </c:pt>
                <c:pt idx="13">
                  <c:v>10.7</c:v>
                </c:pt>
                <c:pt idx="14">
                  <c:v>10.916</c:v>
                </c:pt>
                <c:pt idx="15">
                  <c:v>10.968999999999999</c:v>
                </c:pt>
                <c:pt idx="16">
                  <c:v>10.898999999999999</c:v>
                </c:pt>
                <c:pt idx="17">
                  <c:v>10.762</c:v>
                </c:pt>
                <c:pt idx="18">
                  <c:v>10.563000000000001</c:v>
                </c:pt>
                <c:pt idx="19">
                  <c:v>10.352</c:v>
                </c:pt>
                <c:pt idx="20">
                  <c:v>10.114000000000001</c:v>
                </c:pt>
                <c:pt idx="21">
                  <c:v>9.8819999999999997</c:v>
                </c:pt>
                <c:pt idx="22">
                  <c:v>9.5619999999999994</c:v>
                </c:pt>
                <c:pt idx="23">
                  <c:v>9.1460000000000008</c:v>
                </c:pt>
                <c:pt idx="24">
                  <c:v>8.7650000000000006</c:v>
                </c:pt>
                <c:pt idx="25">
                  <c:v>8.4909999999999997</c:v>
                </c:pt>
                <c:pt idx="26">
                  <c:v>8.4359999999999999</c:v>
                </c:pt>
                <c:pt idx="27">
                  <c:v>8.5510000000000002</c:v>
                </c:pt>
                <c:pt idx="28">
                  <c:v>8.7309999999999999</c:v>
                </c:pt>
                <c:pt idx="29">
                  <c:v>8.84</c:v>
                </c:pt>
                <c:pt idx="30">
                  <c:v>8.8539999999999992</c:v>
                </c:pt>
              </c:numCache>
            </c:numRef>
          </c:val>
          <c:extLst>
            <c:ext xmlns:c16="http://schemas.microsoft.com/office/drawing/2014/chart" uri="{C3380CC4-5D6E-409C-BE32-E72D297353CC}">
              <c16:uniqueId val="{00000001-369F-41C4-ACEB-064EA40DD8DB}"/>
            </c:ext>
          </c:extLst>
        </c:ser>
        <c:ser>
          <c:idx val="3"/>
          <c:order val="3"/>
          <c:tx>
            <c:strRef>
              <c:f>Sheet1!$E$1</c:f>
              <c:strCache>
                <c:ptCount val="1"/>
                <c:pt idx="0">
                  <c:v>SSI Recipients</c:v>
                </c:pt>
              </c:strCache>
            </c:strRef>
          </c:tx>
          <c:spPr>
            <a:solidFill>
              <a:schemeClr val="tx2">
                <a:lumMod val="20000"/>
                <a:lumOff val="80000"/>
              </a:schemeClr>
            </a:solidFill>
            <a:ln>
              <a:noFill/>
            </a:ln>
            <a:effectLst/>
          </c:spPr>
          <c:invertIfNegative val="0"/>
          <c:cat>
            <c:strRef>
              <c:f>Sheet1!$A$3:$A$33</c:f>
              <c:strCache>
                <c:ptCount val="31"/>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pt idx="26">
                  <c:v>FY 2025 EST*</c:v>
                </c:pt>
                <c:pt idx="27">
                  <c:v>FY 2026 EST</c:v>
                </c:pt>
                <c:pt idx="28">
                  <c:v>FY 2027 EST</c:v>
                </c:pt>
                <c:pt idx="29">
                  <c:v>FY 2028 EST</c:v>
                </c:pt>
                <c:pt idx="30">
                  <c:v>FY 2029 EST</c:v>
                </c:pt>
              </c:strCache>
            </c:strRef>
          </c:cat>
          <c:val>
            <c:numRef>
              <c:f>Sheet1!$E$3:$E$33</c:f>
              <c:numCache>
                <c:formatCode>0</c:formatCode>
                <c:ptCount val="31"/>
                <c:pt idx="0">
                  <c:v>6.5949999999999998</c:v>
                </c:pt>
                <c:pt idx="1">
                  <c:v>6.609</c:v>
                </c:pt>
                <c:pt idx="2">
                  <c:v>6.6639999999999997</c:v>
                </c:pt>
                <c:pt idx="3">
                  <c:v>6.7350000000000003</c:v>
                </c:pt>
                <c:pt idx="4">
                  <c:v>6.8360000000000003</c:v>
                </c:pt>
                <c:pt idx="5">
                  <c:v>6.9539999999999997</c:v>
                </c:pt>
                <c:pt idx="6">
                  <c:v>7.0650000000000004</c:v>
                </c:pt>
                <c:pt idx="7">
                  <c:v>7.1689999999999996</c:v>
                </c:pt>
                <c:pt idx="8">
                  <c:v>7.2990000000000004</c:v>
                </c:pt>
                <c:pt idx="9">
                  <c:v>7.415</c:v>
                </c:pt>
                <c:pt idx="10">
                  <c:v>7.5884999999999998</c:v>
                </c:pt>
                <c:pt idx="11">
                  <c:v>7.7774999999999999</c:v>
                </c:pt>
                <c:pt idx="12">
                  <c:v>8.01</c:v>
                </c:pt>
                <c:pt idx="13">
                  <c:v>8.1739999999999995</c:v>
                </c:pt>
                <c:pt idx="14">
                  <c:v>8.3089999999999993</c:v>
                </c:pt>
                <c:pt idx="15">
                  <c:v>8.3870000000000005</c:v>
                </c:pt>
                <c:pt idx="16">
                  <c:v>8.3439999999999994</c:v>
                </c:pt>
                <c:pt idx="17">
                  <c:v>8.3219999999999992</c:v>
                </c:pt>
                <c:pt idx="18">
                  <c:v>8.2620000000000005</c:v>
                </c:pt>
                <c:pt idx="19">
                  <c:v>8.2010000000000005</c:v>
                </c:pt>
                <c:pt idx="20">
                  <c:v>8.1069999999999993</c:v>
                </c:pt>
                <c:pt idx="21">
                  <c:v>8.0570000000000004</c:v>
                </c:pt>
                <c:pt idx="22">
                  <c:v>7.8789999999999996</c:v>
                </c:pt>
                <c:pt idx="23">
                  <c:v>7.6520000000000001</c:v>
                </c:pt>
                <c:pt idx="24">
                  <c:v>7.516</c:v>
                </c:pt>
                <c:pt idx="25">
                  <c:v>7.44</c:v>
                </c:pt>
                <c:pt idx="26">
                  <c:v>7.41</c:v>
                </c:pt>
                <c:pt idx="27">
                  <c:v>7.4160000000000004</c:v>
                </c:pt>
                <c:pt idx="28">
                  <c:v>7.484</c:v>
                </c:pt>
                <c:pt idx="29">
                  <c:v>7.5910000000000002</c:v>
                </c:pt>
                <c:pt idx="30">
                  <c:v>7.6639999999999997</c:v>
                </c:pt>
              </c:numCache>
            </c:numRef>
          </c:val>
          <c:extLst>
            <c:ext xmlns:c16="http://schemas.microsoft.com/office/drawing/2014/chart" uri="{C3380CC4-5D6E-409C-BE32-E72D297353CC}">
              <c16:uniqueId val="{00000002-369F-41C4-ACEB-064EA40DD8DB}"/>
            </c:ext>
          </c:extLst>
        </c:ser>
        <c:dLbls>
          <c:showLegendKey val="0"/>
          <c:showVal val="0"/>
          <c:showCatName val="0"/>
          <c:showSerName val="0"/>
          <c:showPercent val="0"/>
          <c:showBubbleSize val="0"/>
        </c:dLbls>
        <c:gapWidth val="150"/>
        <c:overlap val="100"/>
        <c:axId val="428551600"/>
        <c:axId val="428551272"/>
      </c:barChart>
      <c:lineChart>
        <c:grouping val="standard"/>
        <c:varyColors val="0"/>
        <c:ser>
          <c:idx val="0"/>
          <c:order val="0"/>
          <c:tx>
            <c:strRef>
              <c:f>Sheet1!$B$1</c:f>
              <c:strCache>
                <c:ptCount val="1"/>
                <c:pt idx="0">
                  <c:v>Staffing On-Duty</c:v>
                </c:pt>
              </c:strCache>
            </c:strRef>
          </c:tx>
          <c:spPr>
            <a:ln w="41275" cap="rnd">
              <a:solidFill>
                <a:srgbClr val="FF0000"/>
              </a:solidFill>
              <a:round/>
            </a:ln>
            <a:effectLst/>
          </c:spPr>
          <c:marker>
            <c:symbol val="none"/>
          </c:marker>
          <c:dPt>
            <c:idx val="25"/>
            <c:marker>
              <c:symbol val="none"/>
            </c:marker>
            <c:bubble3D val="0"/>
            <c:spPr>
              <a:ln w="41275" cap="rnd">
                <a:solidFill>
                  <a:srgbClr val="FF0000"/>
                </a:solidFill>
                <a:prstDash val="dash"/>
                <a:round/>
              </a:ln>
              <a:effectLst/>
            </c:spPr>
            <c:extLst>
              <c:ext xmlns:c16="http://schemas.microsoft.com/office/drawing/2014/chart" uri="{C3380CC4-5D6E-409C-BE32-E72D297353CC}">
                <c16:uniqueId val="{0000001C-369F-41C4-ACEB-064EA40DD8DB}"/>
              </c:ext>
            </c:extLst>
          </c:dPt>
          <c:dPt>
            <c:idx val="26"/>
            <c:marker>
              <c:symbol val="none"/>
            </c:marker>
            <c:bubble3D val="0"/>
            <c:spPr>
              <a:ln w="41275" cap="rnd">
                <a:solidFill>
                  <a:srgbClr val="00B050"/>
                </a:solidFill>
                <a:prstDash val="dash"/>
                <a:round/>
              </a:ln>
              <a:effectLst/>
            </c:spPr>
            <c:extLst>
              <c:ext xmlns:c16="http://schemas.microsoft.com/office/drawing/2014/chart" uri="{C3380CC4-5D6E-409C-BE32-E72D297353CC}">
                <c16:uniqueId val="{0000001D-369F-41C4-ACEB-064EA40DD8DB}"/>
              </c:ext>
            </c:extLst>
          </c:dPt>
          <c:dLbls>
            <c:dLbl>
              <c:idx val="0"/>
              <c:layout>
                <c:manualLayout>
                  <c:x val="-2.232708051311804E-2"/>
                  <c:y val="-7.8711780515374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9F-41C4-ACEB-064EA40DD8DB}"/>
                </c:ext>
              </c:extLst>
            </c:dLbl>
            <c:dLbl>
              <c:idx val="1"/>
              <c:delete val="1"/>
              <c:extLst>
                <c:ext xmlns:c15="http://schemas.microsoft.com/office/drawing/2012/chart" uri="{CE6537A1-D6FC-4f65-9D91-7224C49458BB}"/>
                <c:ext xmlns:c16="http://schemas.microsoft.com/office/drawing/2014/chart" uri="{C3380CC4-5D6E-409C-BE32-E72D297353CC}">
                  <c16:uniqueId val="{00000004-369F-41C4-ACEB-064EA40DD8DB}"/>
                </c:ext>
              </c:extLst>
            </c:dLbl>
            <c:dLbl>
              <c:idx val="2"/>
              <c:delete val="1"/>
              <c:extLst>
                <c:ext xmlns:c15="http://schemas.microsoft.com/office/drawing/2012/chart" uri="{CE6537A1-D6FC-4f65-9D91-7224C49458BB}"/>
                <c:ext xmlns:c16="http://schemas.microsoft.com/office/drawing/2014/chart" uri="{C3380CC4-5D6E-409C-BE32-E72D297353CC}">
                  <c16:uniqueId val="{00000005-369F-41C4-ACEB-064EA40DD8DB}"/>
                </c:ext>
              </c:extLst>
            </c:dLbl>
            <c:dLbl>
              <c:idx val="3"/>
              <c:delete val="1"/>
              <c:extLst>
                <c:ext xmlns:c15="http://schemas.microsoft.com/office/drawing/2012/chart" uri="{CE6537A1-D6FC-4f65-9D91-7224C49458BB}"/>
                <c:ext xmlns:c16="http://schemas.microsoft.com/office/drawing/2014/chart" uri="{C3380CC4-5D6E-409C-BE32-E72D297353CC}">
                  <c16:uniqueId val="{00000006-369F-41C4-ACEB-064EA40DD8DB}"/>
                </c:ext>
              </c:extLst>
            </c:dLbl>
            <c:dLbl>
              <c:idx val="4"/>
              <c:delete val="1"/>
              <c:extLst>
                <c:ext xmlns:c15="http://schemas.microsoft.com/office/drawing/2012/chart" uri="{CE6537A1-D6FC-4f65-9D91-7224C49458BB}"/>
                <c:ext xmlns:c16="http://schemas.microsoft.com/office/drawing/2014/chart" uri="{C3380CC4-5D6E-409C-BE32-E72D297353CC}">
                  <c16:uniqueId val="{00000007-369F-41C4-ACEB-064EA40DD8DB}"/>
                </c:ext>
              </c:extLst>
            </c:dLbl>
            <c:dLbl>
              <c:idx val="5"/>
              <c:delete val="1"/>
              <c:extLst>
                <c:ext xmlns:c15="http://schemas.microsoft.com/office/drawing/2012/chart" uri="{CE6537A1-D6FC-4f65-9D91-7224C49458BB}"/>
                <c:ext xmlns:c16="http://schemas.microsoft.com/office/drawing/2014/chart" uri="{C3380CC4-5D6E-409C-BE32-E72D297353CC}">
                  <c16:uniqueId val="{00000008-369F-41C4-ACEB-064EA40DD8DB}"/>
                </c:ext>
              </c:extLst>
            </c:dLbl>
            <c:dLbl>
              <c:idx val="6"/>
              <c:layout>
                <c:manualLayout>
                  <c:x val="-2.6538728171504267E-2"/>
                  <c:y val="-2.708436780571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9F-41C4-ACEB-064EA40DD8DB}"/>
                </c:ext>
              </c:extLst>
            </c:dLbl>
            <c:dLbl>
              <c:idx val="7"/>
              <c:delete val="1"/>
              <c:extLst>
                <c:ext xmlns:c15="http://schemas.microsoft.com/office/drawing/2012/chart" uri="{CE6537A1-D6FC-4f65-9D91-7224C49458BB}"/>
                <c:ext xmlns:c16="http://schemas.microsoft.com/office/drawing/2014/chart" uri="{C3380CC4-5D6E-409C-BE32-E72D297353CC}">
                  <c16:uniqueId val="{0000000A-369F-41C4-ACEB-064EA40DD8DB}"/>
                </c:ext>
              </c:extLst>
            </c:dLbl>
            <c:dLbl>
              <c:idx val="8"/>
              <c:layout>
                <c:manualLayout>
                  <c:x val="-3.008539815382319E-2"/>
                  <c:y val="2.516603408967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9F-41C4-ACEB-064EA40DD8DB}"/>
                </c:ext>
              </c:extLst>
            </c:dLbl>
            <c:dLbl>
              <c:idx val="9"/>
              <c:delete val="1"/>
              <c:extLst>
                <c:ext xmlns:c15="http://schemas.microsoft.com/office/drawing/2012/chart" uri="{CE6537A1-D6FC-4f65-9D91-7224C49458BB}"/>
                <c:ext xmlns:c16="http://schemas.microsoft.com/office/drawing/2014/chart" uri="{C3380CC4-5D6E-409C-BE32-E72D297353CC}">
                  <c16:uniqueId val="{0000000C-369F-41C4-ACEB-064EA40DD8DB}"/>
                </c:ext>
              </c:extLst>
            </c:dLbl>
            <c:dLbl>
              <c:idx val="10"/>
              <c:delete val="1"/>
              <c:extLst>
                <c:ext xmlns:c15="http://schemas.microsoft.com/office/drawing/2012/chart" uri="{CE6537A1-D6FC-4f65-9D91-7224C49458BB}"/>
                <c:ext xmlns:c16="http://schemas.microsoft.com/office/drawing/2014/chart" uri="{C3380CC4-5D6E-409C-BE32-E72D297353CC}">
                  <c16:uniqueId val="{0000000D-369F-41C4-ACEB-064EA40DD8DB}"/>
                </c:ext>
              </c:extLst>
            </c:dLbl>
            <c:dLbl>
              <c:idx val="11"/>
              <c:layout>
                <c:manualLayout>
                  <c:x val="-1.8092954296396572E-2"/>
                  <c:y val="-2.4884965426576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69F-41C4-ACEB-064EA40DD8DB}"/>
                </c:ext>
              </c:extLst>
            </c:dLbl>
            <c:dLbl>
              <c:idx val="12"/>
              <c:delete val="1"/>
              <c:extLst>
                <c:ext xmlns:c15="http://schemas.microsoft.com/office/drawing/2012/chart" uri="{CE6537A1-D6FC-4f65-9D91-7224C49458BB}"/>
                <c:ext xmlns:c16="http://schemas.microsoft.com/office/drawing/2014/chart" uri="{C3380CC4-5D6E-409C-BE32-E72D297353CC}">
                  <c16:uniqueId val="{0000000F-369F-41C4-ACEB-064EA40DD8DB}"/>
                </c:ext>
              </c:extLst>
            </c:dLbl>
            <c:dLbl>
              <c:idx val="13"/>
              <c:delete val="1"/>
              <c:extLst>
                <c:ext xmlns:c15="http://schemas.microsoft.com/office/drawing/2012/chart" uri="{CE6537A1-D6FC-4f65-9D91-7224C49458BB}"/>
                <c:ext xmlns:c16="http://schemas.microsoft.com/office/drawing/2014/chart" uri="{C3380CC4-5D6E-409C-BE32-E72D297353CC}">
                  <c16:uniqueId val="{00000010-369F-41C4-ACEB-064EA40DD8DB}"/>
                </c:ext>
              </c:extLst>
            </c:dLbl>
            <c:dLbl>
              <c:idx val="14"/>
              <c:layout>
                <c:manualLayout>
                  <c:x val="-2.6634583449077608E-2"/>
                  <c:y val="2.2812977385642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69F-41C4-ACEB-064EA40DD8DB}"/>
                </c:ext>
              </c:extLst>
            </c:dLbl>
            <c:dLbl>
              <c:idx val="15"/>
              <c:delete val="1"/>
              <c:extLst>
                <c:ext xmlns:c15="http://schemas.microsoft.com/office/drawing/2012/chart" uri="{CE6537A1-D6FC-4f65-9D91-7224C49458BB}"/>
                <c:ext xmlns:c16="http://schemas.microsoft.com/office/drawing/2014/chart" uri="{C3380CC4-5D6E-409C-BE32-E72D297353CC}">
                  <c16:uniqueId val="{00000012-369F-41C4-ACEB-064EA40DD8DB}"/>
                </c:ext>
              </c:extLst>
            </c:dLbl>
            <c:dLbl>
              <c:idx val="16"/>
              <c:layout>
                <c:manualLayout>
                  <c:x val="-1.2252568588420025E-2"/>
                  <c:y val="-2.823668044841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69F-41C4-ACEB-064EA40DD8DB}"/>
                </c:ext>
              </c:extLst>
            </c:dLbl>
            <c:dLbl>
              <c:idx val="17"/>
              <c:delete val="1"/>
              <c:extLst>
                <c:ext xmlns:c15="http://schemas.microsoft.com/office/drawing/2012/chart" uri="{CE6537A1-D6FC-4f65-9D91-7224C49458BB}"/>
                <c:ext xmlns:c16="http://schemas.microsoft.com/office/drawing/2014/chart" uri="{C3380CC4-5D6E-409C-BE32-E72D297353CC}">
                  <c16:uniqueId val="{00000014-369F-41C4-ACEB-064EA40DD8DB}"/>
                </c:ext>
              </c:extLst>
            </c:dLbl>
            <c:dLbl>
              <c:idx val="18"/>
              <c:delete val="1"/>
              <c:extLst>
                <c:ext xmlns:c15="http://schemas.microsoft.com/office/drawing/2012/chart" uri="{CE6537A1-D6FC-4f65-9D91-7224C49458BB}"/>
                <c:ext xmlns:c16="http://schemas.microsoft.com/office/drawing/2014/chart" uri="{C3380CC4-5D6E-409C-BE32-E72D297353CC}">
                  <c16:uniqueId val="{00000015-369F-41C4-ACEB-064EA40DD8DB}"/>
                </c:ext>
              </c:extLst>
            </c:dLbl>
            <c:dLbl>
              <c:idx val="19"/>
              <c:delete val="1"/>
              <c:extLst>
                <c:ext xmlns:c15="http://schemas.microsoft.com/office/drawing/2012/chart" uri="{CE6537A1-D6FC-4f65-9D91-7224C49458BB}"/>
                <c:ext xmlns:c16="http://schemas.microsoft.com/office/drawing/2014/chart" uri="{C3380CC4-5D6E-409C-BE32-E72D297353CC}">
                  <c16:uniqueId val="{00000016-369F-41C4-ACEB-064EA40DD8DB}"/>
                </c:ext>
              </c:extLst>
            </c:dLbl>
            <c:dLbl>
              <c:idx val="20"/>
              <c:delete val="1"/>
              <c:extLst>
                <c:ext xmlns:c15="http://schemas.microsoft.com/office/drawing/2012/chart" uri="{CE6537A1-D6FC-4f65-9D91-7224C49458BB}"/>
                <c:ext xmlns:c16="http://schemas.microsoft.com/office/drawing/2014/chart" uri="{C3380CC4-5D6E-409C-BE32-E72D297353CC}">
                  <c16:uniqueId val="{00000017-369F-41C4-ACEB-064EA40DD8DB}"/>
                </c:ext>
              </c:extLst>
            </c:dLbl>
            <c:dLbl>
              <c:idx val="21"/>
              <c:delete val="1"/>
              <c:extLst>
                <c:ext xmlns:c15="http://schemas.microsoft.com/office/drawing/2012/chart" uri="{CE6537A1-D6FC-4f65-9D91-7224C49458BB}"/>
                <c:ext xmlns:c16="http://schemas.microsoft.com/office/drawing/2014/chart" uri="{C3380CC4-5D6E-409C-BE32-E72D297353CC}">
                  <c16:uniqueId val="{00000018-369F-41C4-ACEB-064EA40DD8DB}"/>
                </c:ext>
              </c:extLst>
            </c:dLbl>
            <c:dLbl>
              <c:idx val="22"/>
              <c:delete val="1"/>
              <c:extLst>
                <c:ext xmlns:c15="http://schemas.microsoft.com/office/drawing/2012/chart" uri="{CE6537A1-D6FC-4f65-9D91-7224C49458BB}"/>
                <c:ext xmlns:c16="http://schemas.microsoft.com/office/drawing/2014/chart" uri="{C3380CC4-5D6E-409C-BE32-E72D297353CC}">
                  <c16:uniqueId val="{00000019-369F-41C4-ACEB-064EA40DD8DB}"/>
                </c:ext>
              </c:extLst>
            </c:dLbl>
            <c:dLbl>
              <c:idx val="23"/>
              <c:layout>
                <c:manualLayout>
                  <c:x val="-3.6542168933582586E-2"/>
                  <c:y val="2.582606845067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69F-41C4-ACEB-064EA40DD8DB}"/>
                </c:ext>
              </c:extLst>
            </c:dLbl>
            <c:dLbl>
              <c:idx val="24"/>
              <c:delete val="1"/>
              <c:extLst>
                <c:ext xmlns:c15="http://schemas.microsoft.com/office/drawing/2012/chart" uri="{CE6537A1-D6FC-4f65-9D91-7224C49458BB}"/>
                <c:ext xmlns:c16="http://schemas.microsoft.com/office/drawing/2014/chart" uri="{C3380CC4-5D6E-409C-BE32-E72D297353CC}">
                  <c16:uniqueId val="{0000001B-369F-41C4-ACEB-064EA40DD8DB}"/>
                </c:ext>
              </c:extLst>
            </c:dLbl>
            <c:dLbl>
              <c:idx val="25"/>
              <c:layout>
                <c:manualLayout>
                  <c:x val="4.3662304733664238E-3"/>
                  <c:y val="2.842543305752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69F-41C4-ACEB-064EA40DD8DB}"/>
                </c:ext>
              </c:extLst>
            </c:dLbl>
            <c:dLbl>
              <c:idx val="26"/>
              <c:layout>
                <c:manualLayout>
                  <c:x val="-2.7288940458540148E-2"/>
                  <c:y val="-4.8552906738914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69F-41C4-ACEB-064EA40DD8D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Sheet1!$A$3:$A$33</c:f>
              <c:strCache>
                <c:ptCount val="31"/>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pt idx="19">
                  <c:v>FY 2018</c:v>
                </c:pt>
                <c:pt idx="20">
                  <c:v>FY 2019</c:v>
                </c:pt>
                <c:pt idx="21">
                  <c:v>FY 2020</c:v>
                </c:pt>
                <c:pt idx="22">
                  <c:v>FY 2021</c:v>
                </c:pt>
                <c:pt idx="23">
                  <c:v>FY 2022</c:v>
                </c:pt>
                <c:pt idx="24">
                  <c:v>FY 2023 </c:v>
                </c:pt>
                <c:pt idx="25">
                  <c:v>FY 2024 EST</c:v>
                </c:pt>
                <c:pt idx="26">
                  <c:v>FY 2025 EST*</c:v>
                </c:pt>
                <c:pt idx="27">
                  <c:v>FY 2026 EST</c:v>
                </c:pt>
                <c:pt idx="28">
                  <c:v>FY 2027 EST</c:v>
                </c:pt>
                <c:pt idx="29">
                  <c:v>FY 2028 EST</c:v>
                </c:pt>
                <c:pt idx="30">
                  <c:v>FY 2029 EST</c:v>
                </c:pt>
              </c:strCache>
            </c:strRef>
          </c:cat>
          <c:val>
            <c:numRef>
              <c:f>Sheet1!$B$3:$B$33</c:f>
              <c:numCache>
                <c:formatCode>#,##0</c:formatCode>
                <c:ptCount val="31"/>
                <c:pt idx="0">
                  <c:v>59293</c:v>
                </c:pt>
                <c:pt idx="1">
                  <c:v>59442</c:v>
                </c:pt>
                <c:pt idx="2">
                  <c:v>60568</c:v>
                </c:pt>
                <c:pt idx="3">
                  <c:v>61058</c:v>
                </c:pt>
                <c:pt idx="4">
                  <c:v>62702</c:v>
                </c:pt>
                <c:pt idx="5">
                  <c:v>62288</c:v>
                </c:pt>
                <c:pt idx="6">
                  <c:v>63064</c:v>
                </c:pt>
                <c:pt idx="7">
                  <c:v>61068</c:v>
                </c:pt>
                <c:pt idx="8">
                  <c:v>59623</c:v>
                </c:pt>
                <c:pt idx="9">
                  <c:v>61352</c:v>
                </c:pt>
                <c:pt idx="10">
                  <c:v>64621</c:v>
                </c:pt>
                <c:pt idx="11">
                  <c:v>66967</c:v>
                </c:pt>
                <c:pt idx="12">
                  <c:v>64176</c:v>
                </c:pt>
                <c:pt idx="13">
                  <c:v>62382</c:v>
                </c:pt>
                <c:pt idx="14">
                  <c:v>59276</c:v>
                </c:pt>
                <c:pt idx="15">
                  <c:v>62424</c:v>
                </c:pt>
                <c:pt idx="16">
                  <c:v>62948</c:v>
                </c:pt>
                <c:pt idx="17">
                  <c:v>62173</c:v>
                </c:pt>
                <c:pt idx="18">
                  <c:v>60744</c:v>
                </c:pt>
                <c:pt idx="19">
                  <c:v>60519</c:v>
                </c:pt>
                <c:pt idx="20">
                  <c:v>59946</c:v>
                </c:pt>
                <c:pt idx="21">
                  <c:v>59848</c:v>
                </c:pt>
                <c:pt idx="22">
                  <c:v>58469</c:v>
                </c:pt>
                <c:pt idx="23">
                  <c:v>56423</c:v>
                </c:pt>
                <c:pt idx="24">
                  <c:v>59514</c:v>
                </c:pt>
                <c:pt idx="25">
                  <c:v>56894</c:v>
                </c:pt>
                <c:pt idx="26">
                  <c:v>60097</c:v>
                </c:pt>
              </c:numCache>
            </c:numRef>
          </c:val>
          <c:smooth val="0"/>
          <c:extLst>
            <c:ext xmlns:c16="http://schemas.microsoft.com/office/drawing/2014/chart" uri="{C3380CC4-5D6E-409C-BE32-E72D297353CC}">
              <c16:uniqueId val="{0000001E-369F-41C4-ACEB-064EA40DD8DB}"/>
            </c:ext>
          </c:extLst>
        </c:ser>
        <c:dLbls>
          <c:showLegendKey val="0"/>
          <c:showVal val="0"/>
          <c:showCatName val="0"/>
          <c:showSerName val="0"/>
          <c:showPercent val="0"/>
          <c:showBubbleSize val="0"/>
        </c:dLbls>
        <c:marker val="1"/>
        <c:smooth val="0"/>
        <c:axId val="696960264"/>
        <c:axId val="696959280"/>
      </c:lineChart>
      <c:catAx>
        <c:axId val="69696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en-US"/>
          </a:p>
        </c:txPr>
        <c:crossAx val="696959280"/>
        <c:crosses val="autoZero"/>
        <c:auto val="1"/>
        <c:lblAlgn val="ctr"/>
        <c:lblOffset val="100"/>
        <c:noMultiLvlLbl val="0"/>
      </c:catAx>
      <c:valAx>
        <c:axId val="696959280"/>
        <c:scaling>
          <c:orientation val="minMax"/>
          <c:max val="72000"/>
          <c:min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50" b="1" dirty="0">
                    <a:latin typeface="Calibri" panose="020F0502020204030204" pitchFamily="34" charset="0"/>
                    <a:cs typeface="Calibri" panose="020F0502020204030204" pitchFamily="34" charset="0"/>
                  </a:rPr>
                  <a:t>Agency Full-Time</a:t>
                </a:r>
                <a:r>
                  <a:rPr lang="en-US" sz="1250" b="1" baseline="0" dirty="0">
                    <a:latin typeface="Calibri" panose="020F0502020204030204" pitchFamily="34" charset="0"/>
                    <a:cs typeface="Calibri" panose="020F0502020204030204" pitchFamily="34" charset="0"/>
                  </a:rPr>
                  <a:t> Permanent Employees </a:t>
                </a:r>
              </a:p>
              <a:p>
                <a:pPr>
                  <a:defRPr>
                    <a:latin typeface="Calibri" panose="020F0502020204030204" pitchFamily="34" charset="0"/>
                    <a:cs typeface="Calibri" panose="020F0502020204030204" pitchFamily="34" charset="0"/>
                  </a:defRPr>
                </a:pPr>
                <a:r>
                  <a:rPr lang="en-US" sz="1250" b="1" i="0" u="none" strike="noStrike" kern="1200" baseline="0" dirty="0">
                    <a:solidFill>
                      <a:prstClr val="black">
                        <a:lumMod val="65000"/>
                        <a:lumOff val="35000"/>
                      </a:prstClr>
                    </a:solidFill>
                    <a:latin typeface="Calibri" panose="020F0502020204030204" pitchFamily="34" charset="0"/>
                    <a:ea typeface="+mn-ea"/>
                    <a:cs typeface="Calibri" panose="020F0502020204030204" pitchFamily="34" charset="0"/>
                  </a:rPr>
                  <a:t>(excludes State DDS staff)</a:t>
                </a:r>
              </a:p>
            </c:rich>
          </c:tx>
          <c:layout>
            <c:manualLayout>
              <c:xMode val="edge"/>
              <c:yMode val="edge"/>
              <c:x val="0"/>
              <c:y val="0.355069414090028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960264"/>
        <c:crosses val="autoZero"/>
        <c:crossBetween val="between"/>
        <c:majorUnit val="6000"/>
      </c:valAx>
      <c:valAx>
        <c:axId val="428551272"/>
        <c:scaling>
          <c:orientation val="minMax"/>
          <c:max val="89"/>
          <c:min val="35"/>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250" b="1" i="0" baseline="0" dirty="0">
                    <a:effectLst/>
                    <a:latin typeface="Calibri" panose="020F0502020204030204" pitchFamily="34" charset="0"/>
                    <a:cs typeface="Calibri" panose="020F0502020204030204" pitchFamily="34" charset="0"/>
                  </a:rPr>
                  <a:t>Beneficiaries and Recipients</a:t>
                </a:r>
                <a:endParaRPr lang="en-US" sz="1250" dirty="0">
                  <a:effectLst/>
                  <a:latin typeface="Calibri" panose="020F0502020204030204" pitchFamily="34" charset="0"/>
                  <a:cs typeface="Calibri" panose="020F0502020204030204" pitchFamily="34" charset="0"/>
                </a:endParaRPr>
              </a:p>
              <a:p>
                <a:pPr>
                  <a:defRPr>
                    <a:latin typeface="Calibri" panose="020F0502020204030204" pitchFamily="34" charset="0"/>
                    <a:cs typeface="Calibri" panose="020F0502020204030204" pitchFamily="34" charset="0"/>
                  </a:defRPr>
                </a:pPr>
                <a:r>
                  <a:rPr lang="en-US" sz="1250" b="1" i="0" baseline="0" dirty="0">
                    <a:effectLst/>
                    <a:latin typeface="Calibri" panose="020F0502020204030204" pitchFamily="34" charset="0"/>
                    <a:cs typeface="Calibri" panose="020F0502020204030204" pitchFamily="34" charset="0"/>
                  </a:rPr>
                  <a:t> (in millions)</a:t>
                </a:r>
                <a:endParaRPr lang="en-US" sz="1250" dirty="0">
                  <a:latin typeface="Calibri" panose="020F0502020204030204" pitchFamily="34" charset="0"/>
                  <a:cs typeface="Calibri" panose="020F0502020204030204" pitchFamily="34" charset="0"/>
                </a:endParaRPr>
              </a:p>
            </c:rich>
          </c:tx>
          <c:layout>
            <c:manualLayout>
              <c:xMode val="edge"/>
              <c:yMode val="edge"/>
              <c:x val="0.96272425277724061"/>
              <c:y val="0.4184494355246708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551600"/>
        <c:crosses val="max"/>
        <c:crossBetween val="between"/>
        <c:majorUnit val="5"/>
        <c:minorUnit val="1"/>
      </c:valAx>
      <c:catAx>
        <c:axId val="428551600"/>
        <c:scaling>
          <c:orientation val="minMax"/>
        </c:scaling>
        <c:delete val="1"/>
        <c:axPos val="b"/>
        <c:numFmt formatCode="General" sourceLinked="1"/>
        <c:majorTickMark val="out"/>
        <c:minorTickMark val="none"/>
        <c:tickLblPos val="nextTo"/>
        <c:crossAx val="428551272"/>
        <c:crosses val="autoZero"/>
        <c:auto val="1"/>
        <c:lblAlgn val="ctr"/>
        <c:lblOffset val="100"/>
        <c:noMultiLvlLbl val="0"/>
      </c:catAx>
      <c:spPr>
        <a:noFill/>
        <a:ln w="25400">
          <a:noFill/>
        </a:ln>
        <a:effectLst/>
      </c:spPr>
    </c:plotArea>
    <c:legend>
      <c:legendPos val="t"/>
      <c:legendEntry>
        <c:idx val="1"/>
        <c:txPr>
          <a:bodyPr rot="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2721029674036823E-2"/>
          <c:y val="0.22161741711279695"/>
          <c:w val="0.78236128838178731"/>
          <c:h val="4.26910352983455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b="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0.45859</cdr:x>
      <cdr:y>0.41529</cdr:y>
    </cdr:from>
    <cdr:to>
      <cdr:x>0.54141</cdr:x>
      <cdr:y>0.58471</cdr:y>
    </cdr:to>
    <cdr:sp macro="" textlink="">
      <cdr:nvSpPr>
        <cdr:cNvPr id="4" name="TextBox 3">
          <a:extLst xmlns:a="http://schemas.openxmlformats.org/drawingml/2006/main">
            <a:ext uri="{FF2B5EF4-FFF2-40B4-BE49-F238E27FC236}">
              <a16:creationId xmlns:a16="http://schemas.microsoft.com/office/drawing/2014/main" id="{F48632C1-8C30-4BCF-8381-449EE5128BAB}"/>
            </a:ext>
          </a:extLst>
        </cdr:cNvPr>
        <cdr:cNvSpPr txBox="1"/>
      </cdr:nvSpPr>
      <cdr:spPr>
        <a:xfrm xmlns:a="http://schemas.openxmlformats.org/drawingml/2006/main">
          <a:off x="5063235" y="224141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0.75522</cdr:x>
      <cdr:y>0.16446</cdr:y>
    </cdr:from>
    <cdr:to>
      <cdr:x>0.75522</cdr:x>
      <cdr:y>0.16446</cdr:y>
    </cdr:to>
    <cdr:cxnSp macro="">
      <cdr:nvCxnSpPr>
        <cdr:cNvPr id="12" name="Straight Connector 11">
          <a:extLst xmlns:a="http://schemas.openxmlformats.org/drawingml/2006/main">
            <a:ext uri="{FF2B5EF4-FFF2-40B4-BE49-F238E27FC236}">
              <a16:creationId xmlns:a16="http://schemas.microsoft.com/office/drawing/2014/main" id="{64A43702-79EA-4B6C-B913-0346E2C06519}"/>
            </a:ext>
          </a:extLst>
        </cdr:cNvPr>
        <cdr:cNvCxnSpPr/>
      </cdr:nvCxnSpPr>
      <cdr:spPr>
        <a:xfrm xmlns:a="http://schemas.openxmlformats.org/drawingml/2006/main">
          <a:off x="8338311" y="887646"/>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0.89931</cdr:x>
      <cdr:y>0.96321</cdr:y>
    </cdr:from>
    <cdr:to>
      <cdr:x>0.92137</cdr:x>
      <cdr:y>0.99366</cdr:y>
    </cdr:to>
    <cdr:sp macro="" textlink="">
      <cdr:nvSpPr>
        <cdr:cNvPr id="2" name="TextBox 1">
          <a:extLst xmlns:a="http://schemas.openxmlformats.org/drawingml/2006/main">
            <a:ext uri="{FF2B5EF4-FFF2-40B4-BE49-F238E27FC236}">
              <a16:creationId xmlns:a16="http://schemas.microsoft.com/office/drawing/2014/main" id="{ADCE6943-8AA8-9667-EADA-3155C495CB19}"/>
            </a:ext>
          </a:extLst>
        </cdr:cNvPr>
        <cdr:cNvSpPr txBox="1"/>
      </cdr:nvSpPr>
      <cdr:spPr>
        <a:xfrm xmlns:a="http://schemas.openxmlformats.org/drawingml/2006/main">
          <a:off x="10463289" y="6046701"/>
          <a:ext cx="256566" cy="1911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dirty="0"/>
        </a:p>
      </cdr:txBody>
    </cdr:sp>
  </cdr:relSizeAnchor>
  <cdr:relSizeAnchor xmlns:cdr="http://schemas.openxmlformats.org/drawingml/2006/chartDrawing">
    <cdr:from>
      <cdr:x>0.58514</cdr:x>
      <cdr:y>0.70402</cdr:y>
    </cdr:from>
    <cdr:to>
      <cdr:x>0.79147</cdr:x>
      <cdr:y>0.81326</cdr:y>
    </cdr:to>
    <cdr:sp macro="" textlink="">
      <cdr:nvSpPr>
        <cdr:cNvPr id="5" name="Arrow: Right 4">
          <a:extLst xmlns:a="http://schemas.openxmlformats.org/drawingml/2006/main">
            <a:ext uri="{FF2B5EF4-FFF2-40B4-BE49-F238E27FC236}">
              <a16:creationId xmlns:a16="http://schemas.microsoft.com/office/drawing/2014/main" id="{4099E058-0E8C-04AF-A098-408199AD998A}"/>
            </a:ext>
          </a:extLst>
        </cdr:cNvPr>
        <cdr:cNvSpPr/>
      </cdr:nvSpPr>
      <cdr:spPr>
        <a:xfrm xmlns:a="http://schemas.openxmlformats.org/drawingml/2006/main">
          <a:off x="6807977" y="4419600"/>
          <a:ext cx="2400598" cy="68580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lt1"/>
              </a:solidFill>
              <a:effectLst/>
              <a:latin typeface="+mn-lt"/>
              <a:ea typeface="+mn-ea"/>
              <a:cs typeface="+mn-cs"/>
            </a:rPr>
            <a:t>Lowest Staffing in 25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0.09105</cdr:x>
      <cdr:y>0.2027</cdr:y>
    </cdr:from>
    <cdr:to>
      <cdr:x>0.43184</cdr:x>
      <cdr:y>0.37486</cdr:y>
    </cdr:to>
    <cdr:sp macro="" textlink="">
      <cdr:nvSpPr>
        <cdr:cNvPr id="5" name="TextBox 1">
          <a:extLst xmlns:a="http://schemas.openxmlformats.org/drawingml/2006/main">
            <a:ext uri="{FF2B5EF4-FFF2-40B4-BE49-F238E27FC236}">
              <a16:creationId xmlns:a16="http://schemas.microsoft.com/office/drawing/2014/main" id="{40AF2179-273B-04FC-0739-DA096E82BC36}"/>
            </a:ext>
          </a:extLst>
        </cdr:cNvPr>
        <cdr:cNvSpPr txBox="1"/>
      </cdr:nvSpPr>
      <cdr:spPr>
        <a:xfrm xmlns:a="http://schemas.openxmlformats.org/drawingml/2006/main">
          <a:off x="1068596" y="978128"/>
          <a:ext cx="3999714" cy="830776"/>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buFont typeface="Arial" panose="020B0604020202020204" pitchFamily="34" charset="0"/>
            <a:buChar char="•"/>
          </a:pPr>
          <a:r>
            <a:rPr lang="en-US" sz="1000" b="1" dirty="0">
              <a:latin typeface="+mn-lt"/>
              <a:ea typeface="Malgun Gothic" panose="020B0503020000020004" pitchFamily="34" charset="-127"/>
              <a:cs typeface="Times New Roman" panose="02020603050405020304" pitchFamily="18" charset="0"/>
            </a:rPr>
            <a:t>Beneficiaries are rising.  12,000 more retirees each week – record high. </a:t>
          </a:r>
        </a:p>
        <a:p xmlns:a="http://schemas.openxmlformats.org/drawingml/2006/main">
          <a:pPr marL="285750" indent="-285750">
            <a:buFont typeface="Arial" panose="020B0604020202020204" pitchFamily="34" charset="0"/>
            <a:buChar char="•"/>
          </a:pPr>
          <a:r>
            <a:rPr lang="en-US" sz="1000" b="1" dirty="0">
              <a:latin typeface="+mn-lt"/>
              <a:ea typeface="Malgun Gothic" panose="020B0503020000020004" pitchFamily="34" charset="-127"/>
              <a:cs typeface="Times New Roman" panose="02020603050405020304" pitchFamily="18" charset="0"/>
            </a:rPr>
            <a:t>Staffing levels are declining to lowest level in 27 years.</a:t>
          </a:r>
        </a:p>
        <a:p xmlns:a="http://schemas.openxmlformats.org/drawingml/2006/main">
          <a:pPr marL="285750" indent="-285750">
            <a:buFont typeface="Arial" panose="020B0604020202020204" pitchFamily="34" charset="0"/>
            <a:buChar char="•"/>
          </a:pPr>
          <a:r>
            <a:rPr lang="en-US" sz="1000" b="1" dirty="0">
              <a:latin typeface="+mn-lt"/>
              <a:ea typeface="Malgun Gothic" panose="020B0503020000020004" pitchFamily="34" charset="-127"/>
              <a:cs typeface="Times New Roman" panose="02020603050405020304" pitchFamily="18" charset="0"/>
            </a:rPr>
            <a:t>This has resulted in a customer service crisis and declines in our performance.</a:t>
          </a:r>
          <a:endParaRPr lang="en-US" sz="1000" b="1" dirty="0">
            <a:latin typeface="+mn-lt"/>
            <a:ea typeface="Calibri" panose="020F0502020204030204" pitchFamily="34" charset="0"/>
          </a:endParaRPr>
        </a:p>
        <a:p xmlns:a="http://schemas.openxmlformats.org/drawingml/2006/main">
          <a:pPr marL="285750" indent="-285750">
            <a:buFont typeface="Arial" panose="020B0604020202020204" pitchFamily="34" charset="0"/>
            <a:buChar char="•"/>
          </a:pPr>
          <a:endParaRPr lang="en-US" sz="1000" dirty="0">
            <a:effectLst/>
            <a:latin typeface="+mn-lt"/>
            <a:ea typeface="Malgun Gothic" panose="020B0503020000020004" pitchFamily="34" charset="-127"/>
            <a:cs typeface="Times New Roman" panose="02020603050405020304" pitchFamily="18" charset="0"/>
          </a:endParaRPr>
        </a:p>
        <a:p xmlns:a="http://schemas.openxmlformats.org/drawingml/2006/main">
          <a:endParaRPr lang="en-US" sz="1000" dirty="0">
            <a:effectLst/>
            <a:latin typeface="+mn-lt"/>
            <a:ea typeface="Malgun Gothic" panose="020B0503020000020004" pitchFamily="34" charset="-127"/>
            <a:cs typeface="Times New Roman" panose="02020603050405020304" pitchFamily="18" charset="0"/>
          </a:endParaRPr>
        </a:p>
        <a:p xmlns:a="http://schemas.openxmlformats.org/drawingml/2006/main">
          <a:endParaRPr lang="en-US" sz="700" b="1" dirty="0"/>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0.45859</cdr:x>
      <cdr:y>0.41529</cdr:y>
    </cdr:from>
    <cdr:to>
      <cdr:x>0.54141</cdr:x>
      <cdr:y>0.58471</cdr:y>
    </cdr:to>
    <cdr:sp macro="" textlink="">
      <cdr:nvSpPr>
        <cdr:cNvPr id="4" name="TextBox 3">
          <a:extLst xmlns:a="http://schemas.openxmlformats.org/drawingml/2006/main">
            <a:ext uri="{FF2B5EF4-FFF2-40B4-BE49-F238E27FC236}">
              <a16:creationId xmlns:a16="http://schemas.microsoft.com/office/drawing/2014/main" id="{F48632C1-8C30-4BCF-8381-449EE5128BAB}"/>
            </a:ext>
          </a:extLst>
        </cdr:cNvPr>
        <cdr:cNvSpPr txBox="1"/>
      </cdr:nvSpPr>
      <cdr:spPr>
        <a:xfrm xmlns:a="http://schemas.openxmlformats.org/drawingml/2006/main">
          <a:off x="5063235" y="224141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0.75522</cdr:x>
      <cdr:y>0.16446</cdr:y>
    </cdr:from>
    <cdr:to>
      <cdr:x>0.75522</cdr:x>
      <cdr:y>0.16446</cdr:y>
    </cdr:to>
    <cdr:cxnSp macro="">
      <cdr:nvCxnSpPr>
        <cdr:cNvPr id="12" name="Straight Connector 11">
          <a:extLst xmlns:a="http://schemas.openxmlformats.org/drawingml/2006/main">
            <a:ext uri="{FF2B5EF4-FFF2-40B4-BE49-F238E27FC236}">
              <a16:creationId xmlns:a16="http://schemas.microsoft.com/office/drawing/2014/main" id="{64A43702-79EA-4B6C-B913-0346E2C06519}"/>
            </a:ext>
          </a:extLst>
        </cdr:cNvPr>
        <cdr:cNvCxnSpPr/>
      </cdr:nvCxnSpPr>
      <cdr:spPr>
        <a:xfrm xmlns:a="http://schemas.openxmlformats.org/drawingml/2006/main">
          <a:off x="8338311" y="887646"/>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0.89931</cdr:x>
      <cdr:y>0.96321</cdr:y>
    </cdr:from>
    <cdr:to>
      <cdr:x>0.92137</cdr:x>
      <cdr:y>0.99366</cdr:y>
    </cdr:to>
    <cdr:sp macro="" textlink="">
      <cdr:nvSpPr>
        <cdr:cNvPr id="2" name="TextBox 1">
          <a:extLst xmlns:a="http://schemas.openxmlformats.org/drawingml/2006/main">
            <a:ext uri="{FF2B5EF4-FFF2-40B4-BE49-F238E27FC236}">
              <a16:creationId xmlns:a16="http://schemas.microsoft.com/office/drawing/2014/main" id="{ADCE6943-8AA8-9667-EADA-3155C495CB19}"/>
            </a:ext>
          </a:extLst>
        </cdr:cNvPr>
        <cdr:cNvSpPr txBox="1"/>
      </cdr:nvSpPr>
      <cdr:spPr>
        <a:xfrm xmlns:a="http://schemas.openxmlformats.org/drawingml/2006/main">
          <a:off x="10463289" y="6046701"/>
          <a:ext cx="256566" cy="1911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dirty="0"/>
        </a:p>
      </cdr:txBody>
    </cdr:sp>
  </cdr:relSizeAnchor>
  <cdr:relSizeAnchor xmlns:cdr="http://schemas.openxmlformats.org/drawingml/2006/chartDrawing">
    <cdr:from>
      <cdr:x>0.4869</cdr:x>
      <cdr:y>0.62753</cdr:y>
    </cdr:from>
    <cdr:to>
      <cdr:x>0.69323</cdr:x>
      <cdr:y>0.7567</cdr:y>
    </cdr:to>
    <cdr:sp macro="" textlink="">
      <cdr:nvSpPr>
        <cdr:cNvPr id="5" name="Arrow: Right 4">
          <a:extLst xmlns:a="http://schemas.openxmlformats.org/drawingml/2006/main">
            <a:ext uri="{FF2B5EF4-FFF2-40B4-BE49-F238E27FC236}">
              <a16:creationId xmlns:a16="http://schemas.microsoft.com/office/drawing/2014/main" id="{4099E058-0E8C-04AF-A098-408199AD998A}"/>
            </a:ext>
          </a:extLst>
        </cdr:cNvPr>
        <cdr:cNvSpPr/>
      </cdr:nvSpPr>
      <cdr:spPr>
        <a:xfrm xmlns:a="http://schemas.openxmlformats.org/drawingml/2006/main">
          <a:off x="5664977" y="3939438"/>
          <a:ext cx="2400581" cy="81088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lt1"/>
              </a:solidFill>
              <a:effectLst/>
              <a:latin typeface="+mn-lt"/>
              <a:ea typeface="+mn-ea"/>
              <a:cs typeface="+mn-cs"/>
            </a:rPr>
            <a:t>Lowest Staffing in 25 Years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4" y="1"/>
            <a:ext cx="3171146" cy="480060"/>
          </a:xfrm>
          <a:prstGeom prst="rect">
            <a:avLst/>
          </a:prstGeom>
          <a:noFill/>
          <a:ln w="9525">
            <a:noFill/>
            <a:miter lim="800000"/>
            <a:headEnd/>
            <a:tailEnd/>
          </a:ln>
          <a:effectLst/>
        </p:spPr>
        <p:txBody>
          <a:bodyPr vert="horz" wrap="square" lIns="94474" tIns="47234" rIns="94474" bIns="47234" numCol="1" anchor="t" anchorCtr="0" compatLnSpc="1">
            <a:prstTxWarp prst="textNoShape">
              <a:avLst/>
            </a:prstTxWarp>
          </a:bodyPr>
          <a:lstStyle>
            <a:lvl1pPr defTabSz="944866">
              <a:defRPr sz="1200">
                <a:cs typeface="+mn-cs"/>
              </a:defRPr>
            </a:lvl1pPr>
          </a:lstStyle>
          <a:p>
            <a:pPr>
              <a:defRPr/>
            </a:pPr>
            <a:endParaRPr lang="en-US" dirty="0"/>
          </a:p>
        </p:txBody>
      </p:sp>
      <p:sp>
        <p:nvSpPr>
          <p:cNvPr id="96259" name="Rectangle 3"/>
          <p:cNvSpPr>
            <a:spLocks noGrp="1" noChangeArrowheads="1"/>
          </p:cNvSpPr>
          <p:nvPr>
            <p:ph type="dt" sz="quarter" idx="1"/>
          </p:nvPr>
        </p:nvSpPr>
        <p:spPr bwMode="auto">
          <a:xfrm>
            <a:off x="4142385" y="1"/>
            <a:ext cx="3171146" cy="480060"/>
          </a:xfrm>
          <a:prstGeom prst="rect">
            <a:avLst/>
          </a:prstGeom>
          <a:noFill/>
          <a:ln w="9525">
            <a:noFill/>
            <a:miter lim="800000"/>
            <a:headEnd/>
            <a:tailEnd/>
          </a:ln>
          <a:effectLst/>
        </p:spPr>
        <p:txBody>
          <a:bodyPr vert="horz" wrap="square" lIns="94474" tIns="47234" rIns="94474" bIns="47234" numCol="1" anchor="t" anchorCtr="0" compatLnSpc="1">
            <a:prstTxWarp prst="textNoShape">
              <a:avLst/>
            </a:prstTxWarp>
          </a:bodyPr>
          <a:lstStyle>
            <a:lvl1pPr algn="r" defTabSz="944866">
              <a:defRPr sz="1200">
                <a:cs typeface="+mn-cs"/>
              </a:defRPr>
            </a:lvl1pPr>
          </a:lstStyle>
          <a:p>
            <a:pPr>
              <a:defRPr/>
            </a:pPr>
            <a:fld id="{94949FD8-7AB7-40CD-A7A7-B7E508649979}" type="datetime1">
              <a:rPr lang="en-US" smtClean="0"/>
              <a:t>6/11/2024</a:t>
            </a:fld>
            <a:endParaRPr lang="en-US" dirty="0"/>
          </a:p>
        </p:txBody>
      </p:sp>
      <p:sp>
        <p:nvSpPr>
          <p:cNvPr id="96260" name="Rectangle 4"/>
          <p:cNvSpPr>
            <a:spLocks noGrp="1" noChangeArrowheads="1"/>
          </p:cNvSpPr>
          <p:nvPr>
            <p:ph type="ftr" sz="quarter" idx="2"/>
          </p:nvPr>
        </p:nvSpPr>
        <p:spPr bwMode="auto">
          <a:xfrm>
            <a:off x="4" y="9119498"/>
            <a:ext cx="3171146" cy="480060"/>
          </a:xfrm>
          <a:prstGeom prst="rect">
            <a:avLst/>
          </a:prstGeom>
          <a:noFill/>
          <a:ln w="9525">
            <a:noFill/>
            <a:miter lim="800000"/>
            <a:headEnd/>
            <a:tailEnd/>
          </a:ln>
          <a:effectLst/>
        </p:spPr>
        <p:txBody>
          <a:bodyPr vert="horz" wrap="square" lIns="94474" tIns="47234" rIns="94474" bIns="47234" numCol="1" anchor="b" anchorCtr="0" compatLnSpc="1">
            <a:prstTxWarp prst="textNoShape">
              <a:avLst/>
            </a:prstTxWarp>
          </a:bodyPr>
          <a:lstStyle>
            <a:lvl1pPr defTabSz="944866">
              <a:defRPr sz="1200">
                <a:cs typeface="+mn-cs"/>
              </a:defRPr>
            </a:lvl1pPr>
          </a:lstStyle>
          <a:p>
            <a:pPr>
              <a:defRPr/>
            </a:pPr>
            <a:endParaRPr lang="en-US" dirty="0"/>
          </a:p>
        </p:txBody>
      </p:sp>
    </p:spTree>
    <p:extLst>
      <p:ext uri="{BB962C8B-B14F-4D97-AF65-F5344CB8AC3E}">
        <p14:creationId xmlns:p14="http://schemas.microsoft.com/office/powerpoint/2010/main" val="2518040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4" y="8"/>
            <a:ext cx="3171146" cy="478417"/>
          </a:xfrm>
          <a:prstGeom prst="rect">
            <a:avLst/>
          </a:prstGeom>
          <a:noFill/>
          <a:ln w="9525">
            <a:noFill/>
            <a:miter lim="800000"/>
            <a:headEnd/>
            <a:tailEnd/>
          </a:ln>
          <a:effectLst/>
        </p:spPr>
        <p:txBody>
          <a:bodyPr vert="horz" wrap="square" lIns="96231" tIns="48114" rIns="96231" bIns="48114" numCol="1" anchor="t" anchorCtr="0" compatLnSpc="1">
            <a:prstTxWarp prst="textNoShape">
              <a:avLst/>
            </a:prstTxWarp>
          </a:bodyPr>
          <a:lstStyle>
            <a:lvl1pPr>
              <a:defRPr sz="1200">
                <a:cs typeface="+mn-cs"/>
              </a:defRPr>
            </a:lvl1pPr>
          </a:lstStyle>
          <a:p>
            <a:pPr>
              <a:defRPr/>
            </a:pPr>
            <a:endParaRPr lang="en-US" dirty="0"/>
          </a:p>
        </p:txBody>
      </p:sp>
      <p:sp>
        <p:nvSpPr>
          <p:cNvPr id="11267" name="Rectangle 3"/>
          <p:cNvSpPr>
            <a:spLocks noGrp="1" noChangeArrowheads="1"/>
          </p:cNvSpPr>
          <p:nvPr>
            <p:ph type="dt" idx="1"/>
          </p:nvPr>
        </p:nvSpPr>
        <p:spPr bwMode="auto">
          <a:xfrm>
            <a:off x="4142385" y="8"/>
            <a:ext cx="3171146" cy="478417"/>
          </a:xfrm>
          <a:prstGeom prst="rect">
            <a:avLst/>
          </a:prstGeom>
          <a:noFill/>
          <a:ln w="9525">
            <a:noFill/>
            <a:miter lim="800000"/>
            <a:headEnd/>
            <a:tailEnd/>
          </a:ln>
          <a:effectLst/>
        </p:spPr>
        <p:txBody>
          <a:bodyPr vert="horz" wrap="square" lIns="96231" tIns="48114" rIns="96231" bIns="48114" numCol="1" anchor="t" anchorCtr="0" compatLnSpc="1">
            <a:prstTxWarp prst="textNoShape">
              <a:avLst/>
            </a:prstTxWarp>
          </a:bodyPr>
          <a:lstStyle>
            <a:lvl1pPr algn="r">
              <a:defRPr sz="1200">
                <a:cs typeface="+mn-cs"/>
              </a:defRPr>
            </a:lvl1pPr>
          </a:lstStyle>
          <a:p>
            <a:pPr>
              <a:defRPr/>
            </a:pPr>
            <a:fld id="{4BD5A962-44BD-4244-94A2-A9408E4B370F}" type="datetime1">
              <a:rPr lang="en-US" smtClean="0"/>
              <a:t>6/11/2024</a:t>
            </a:fld>
            <a:endParaRPr lang="en-US" dirty="0"/>
          </a:p>
        </p:txBody>
      </p:sp>
      <p:sp>
        <p:nvSpPr>
          <p:cNvPr id="31748" name="Rectangle 4"/>
          <p:cNvSpPr>
            <a:spLocks noGrp="1" noRot="1" noChangeAspect="1" noChangeArrowheads="1" noTextEdit="1"/>
          </p:cNvSpPr>
          <p:nvPr>
            <p:ph type="sldImg" idx="2"/>
          </p:nvPr>
        </p:nvSpPr>
        <p:spPr bwMode="auto">
          <a:xfrm>
            <a:off x="460375" y="722313"/>
            <a:ext cx="6399213" cy="359886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32190" y="4560579"/>
            <a:ext cx="5850823" cy="4318897"/>
          </a:xfrm>
          <a:prstGeom prst="rect">
            <a:avLst/>
          </a:prstGeom>
          <a:noFill/>
          <a:ln w="9525">
            <a:noFill/>
            <a:miter lim="800000"/>
            <a:headEnd/>
            <a:tailEnd/>
          </a:ln>
          <a:effectLst/>
        </p:spPr>
        <p:txBody>
          <a:bodyPr vert="horz" wrap="square" lIns="96231" tIns="48114" rIns="96231" bIns="48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4" y="9121148"/>
            <a:ext cx="3171146" cy="478417"/>
          </a:xfrm>
          <a:prstGeom prst="rect">
            <a:avLst/>
          </a:prstGeom>
          <a:noFill/>
          <a:ln w="9525">
            <a:noFill/>
            <a:miter lim="800000"/>
            <a:headEnd/>
            <a:tailEnd/>
          </a:ln>
          <a:effectLst/>
        </p:spPr>
        <p:txBody>
          <a:bodyPr vert="horz" wrap="square" lIns="96231" tIns="48114" rIns="96231" bIns="48114" numCol="1" anchor="b" anchorCtr="0" compatLnSpc="1">
            <a:prstTxWarp prst="textNoShape">
              <a:avLst/>
            </a:prstTxWarp>
          </a:bodyPr>
          <a:lstStyle>
            <a:lvl1pPr>
              <a:defRPr sz="1200">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4142385" y="9121148"/>
            <a:ext cx="3171146" cy="478417"/>
          </a:xfrm>
          <a:prstGeom prst="rect">
            <a:avLst/>
          </a:prstGeom>
          <a:noFill/>
          <a:ln w="9525">
            <a:noFill/>
            <a:miter lim="800000"/>
            <a:headEnd/>
            <a:tailEnd/>
          </a:ln>
          <a:effectLst/>
        </p:spPr>
        <p:txBody>
          <a:bodyPr vert="horz" wrap="square" lIns="96231" tIns="48114" rIns="96231" bIns="48114" numCol="1" anchor="b" anchorCtr="0" compatLnSpc="1">
            <a:prstTxWarp prst="textNoShape">
              <a:avLst/>
            </a:prstTxWarp>
          </a:bodyPr>
          <a:lstStyle>
            <a:lvl1pPr algn="r">
              <a:defRPr sz="1200">
                <a:cs typeface="+mn-cs"/>
              </a:defRPr>
            </a:lvl1pPr>
          </a:lstStyle>
          <a:p>
            <a:pPr>
              <a:defRPr/>
            </a:pPr>
            <a:fld id="{17DB728E-8228-40A3-AF2E-1AF6FF5FA683}" type="slidenum">
              <a:rPr lang="en-US"/>
              <a:pPr>
                <a:defRPr/>
              </a:pPr>
              <a:t>‹#›</a:t>
            </a:fld>
            <a:endParaRPr lang="en-US" dirty="0"/>
          </a:p>
        </p:txBody>
      </p:sp>
    </p:spTree>
    <p:extLst>
      <p:ext uri="{BB962C8B-B14F-4D97-AF65-F5344CB8AC3E}">
        <p14:creationId xmlns:p14="http://schemas.microsoft.com/office/powerpoint/2010/main" val="5923592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34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Overall Average Wait Times by State for SSA Initial Disability Decisions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United States map showing data for the overall average wait times, by State, for SSA initial disability decisions.</a:t>
            </a:r>
          </a:p>
          <a:p>
            <a:pPr marL="0" marR="0">
              <a:spcBef>
                <a:spcPts val="0"/>
              </a:spcBef>
              <a:spcAft>
                <a:spcPts val="0"/>
              </a:spcAft>
            </a:pPr>
            <a:r>
              <a:rPr lang="en-US" sz="1800"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Footer:</a:t>
            </a:r>
            <a:r>
              <a:rPr lang="en-US" sz="1800" dirty="0">
                <a:effectLst/>
                <a:latin typeface="Calibri" panose="020F0502020204030204" pitchFamily="34" charset="0"/>
                <a:ea typeface="PMingLiU" panose="02020500000000000000" pitchFamily="18" charset="-120"/>
                <a:cs typeface="Arial" panose="020B0604020202020204" pitchFamily="34" charset="0"/>
              </a:rPr>
              <a:t> </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Average wait times in days; updated as of Friday, May 31, 2024</a:t>
            </a:r>
          </a:p>
          <a:p>
            <a:pPr marL="0" marR="0">
              <a:spcBef>
                <a:spcPts val="0"/>
              </a:spcBef>
              <a:spcAft>
                <a:spcPts val="0"/>
              </a:spcAft>
            </a:pPr>
            <a:r>
              <a:rPr lang="en-US" sz="1800"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Data Source: </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Social Security Administration</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Map Data: </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US Map showing data of average wait time in days, based on SSA’s historical overall average wait time of 120 days for initial disability claims in color graduation: light yellow up to 150 days, yellow up to 180 days, dark yellow up to 210 days, light orange up to 240 days, orange up to 270-days, dark orange up to 300 days, light red more than 300 days. </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Shortest average wait time: Puerto Rico, 133 days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Longest average wait time: South Carolina, 370 days</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light-yellow range:</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Puerto Rico, 133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Rhode Island, 137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Vermont, 137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Kentucky, 143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New Jersey, 144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Pennsylvania, 144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yellow range: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Iowa, 155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Ohio, 154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Missouri, 157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Idaho, 159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Minnesota, 167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Maine, 174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Connecticut, 172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South Dakota, 179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dark yellow range: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Arkansas, 186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Oklahoma, 187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New York, 182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Nebraska, 184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Nevada, 189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California, 202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Michigan, 197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Indiana, 213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light orange range: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North Dakota, 214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New Mexico, 213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Washington D.C., 221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Virginia, 228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West Virginia, 232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North Carolina, 228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Washington, 236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New Hampshire, 224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Delaware, 234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Arizona, 239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orange range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Kansas, 244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Wisconsin, 234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Hawaii, 240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Tennessee, 245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Wyoming, 260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Utah, 261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Montana, 253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Colorado, 257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Oregon, 265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dark orange range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Massachusetts, 291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Alabama, 298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Wait times for states in the light red range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Louisiana, 310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Illinois, 307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Alaska, 317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Texas, 329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Georgia, 339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Mississippi, 342 days</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Florida, 353</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Maryland, 361</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Calibri" panose="020F0502020204030204" pitchFamily="34" charset="0"/>
              </a:rPr>
              <a:t>South Carolina, 370</a:t>
            </a:r>
            <a:endParaRPr lang="en-US" sz="1800" dirty="0">
              <a:effectLst/>
              <a:latin typeface="Calibri" panose="020F0502020204030204" pitchFamily="34" charset="0"/>
              <a:ea typeface="PMingLiU" panose="02020500000000000000" pitchFamily="18" charset="-120"/>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pPr>
              <a:defRPr/>
            </a:pPr>
            <a:fld id="{4BD5A962-44BD-4244-94A2-A9408E4B370F}" type="datetime1">
              <a:rPr lang="en-US" smtClean="0"/>
              <a:t>6/11/2024</a:t>
            </a:fld>
            <a:endParaRPr lang="en-US" dirty="0"/>
          </a:p>
        </p:txBody>
      </p:sp>
      <p:sp>
        <p:nvSpPr>
          <p:cNvPr id="5" name="Slide Number Placeholder 4"/>
          <p:cNvSpPr>
            <a:spLocks noGrp="1"/>
          </p:cNvSpPr>
          <p:nvPr>
            <p:ph type="sldNum" sz="quarter" idx="5"/>
          </p:nvPr>
        </p:nvSpPr>
        <p:spPr/>
        <p:txBody>
          <a:bodyPr/>
          <a:lstStyle/>
          <a:p>
            <a:pPr>
              <a:defRPr/>
            </a:pPr>
            <a:fld id="{17DB728E-8228-40A3-AF2E-1AF6FF5FA683}" type="slidenum">
              <a:rPr lang="en-US" smtClean="0"/>
              <a:pPr>
                <a:defRPr/>
              </a:pPr>
              <a:t>2</a:t>
            </a:fld>
            <a:endParaRPr lang="en-US" dirty="0"/>
          </a:p>
        </p:txBody>
      </p:sp>
    </p:spTree>
    <p:extLst>
      <p:ext uri="{BB962C8B-B14F-4D97-AF65-F5344CB8AC3E}">
        <p14:creationId xmlns:p14="http://schemas.microsoft.com/office/powerpoint/2010/main" val="312773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Staffing Declines as Beneficiaries Rise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Combination Chart – Line and Bar Graph comparison between steady rise of beneficiaries and the fluctuating and declining staffing. </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Footer: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Field office attrition 10%. 1-800 staff attrition 22%</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Chart data:</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x-axis – Fiscal Year (FY) 1999 through FY 2024 – Fiscal Year 2024 is estimated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y-axis 1 – Bar Graph, Beneficiaries and Recipients in Millions. Bars have three sections 1 – Old-Age and Survivors Insurance (OASI) Beneficiaries, 2 – Disability Insurance (DI) Beneficiaries, 3 – Supplement Security Income (SSI) Recipients.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Total values for the three categories show a steady rise for the covered timeframe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PMingLiU" panose="02020500000000000000" pitchFamily="18" charset="-120"/>
                <a:cs typeface="Arial" panose="020B0604020202020204" pitchFamily="34" charset="0"/>
              </a:rPr>
              <a:t>51 million in FY 1999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PMingLiU" panose="02020500000000000000" pitchFamily="18" charset="-120"/>
                <a:cs typeface="Arial" panose="020B0604020202020204" pitchFamily="34" charset="0"/>
              </a:rPr>
              <a:t>59 million in FY 2009</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PMingLiU" panose="02020500000000000000" pitchFamily="18" charset="-120"/>
                <a:cs typeface="Arial" panose="020B0604020202020204" pitchFamily="34" charset="0"/>
              </a:rPr>
              <a:t>71 million in FY 2019, and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PMingLiU" panose="02020500000000000000" pitchFamily="18" charset="-120"/>
                <a:cs typeface="Arial" panose="020B0604020202020204" pitchFamily="34" charset="0"/>
              </a:rPr>
              <a:t>an estimated rise to 75 million in FY 2024.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OASI beneficiaries’ data shows the largest rise from 37 million in FY 1999, to an estimated 59 million in 2024.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DI beneficiaries’ numbers have risen slightly, with a steady increase from 7 million in FY 1999 to approx. 11 million in FY 2017, beginning a slight decline to an estimated 8 million in 2024.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SSI recipients in FY 1999 were approx. 7 million. This number has been constant, with a slight increase to 10 million between FY 2009 and FY2021, beginning in 2023 there is a slight decline to an estimated 7 million in 2024.</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y-axis 2– Line graph, Agency full-time permanent employees (excluding State DDS staff)- in thousands.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Numbers for employees have fluctuated, with the second highest number in FY 2005 – 63,064, highest number in FY 2010 – 66,967, and third highest number in FY 2015 – 62,948</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In FY 2022 Staffing levels were the lowest in 25 years – at 56, 423</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Staffing levels in comparison to OASI beneficiaries, DI beneficiaries and SSI recipients for all listed fiscal years: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1999 - 59,293 employees, compared to 51 million OASI beneficiaries, DI beneficiaries and SSI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2000 - 59,442 employees compared to 51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2001 - 60,568 employees compared to 52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2002 - 61,058 employees compared to 53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2003 - 62,702 employees compared to 53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2004 - 62,288 employees compared to 54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2005 - 63,064 employees compared to 55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2006 - 61,068 employees compared to 56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2007 - 59,623 employees compared to 57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2008 - 61,352 employees compared to 58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2009 - 64,621 employees compared to 59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2010 - 66,967 employees compared to 61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2011 - 64,176 employees compared to 62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2012 - 62,382 employees compared to 64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2013 - 59,276 employees compared to 65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2014 - 62,424 employees compared to 67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2015 - 62,948 employees compared to 68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2016 - 62,173 employees compared to 69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2017 - 60,744 employees compared to 69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2018 - 60,519 employees compared to 70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2019 - 59,946 employees compared to 71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2020 - 59,848 employees compared to 72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2021 - 58,469 employees compared to 73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2022 - 56,423 employees compared to 73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2023 - 59,514 employees compared to 74 million beneficiaries and recipients.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PMingLiU" panose="02020500000000000000" pitchFamily="18" charset="-120"/>
                <a:cs typeface="Arial" panose="020B0604020202020204" pitchFamily="34" charset="0"/>
              </a:rPr>
              <a:t>FY 2024 there will be an estimated </a:t>
            </a:r>
            <a:r>
              <a:rPr lang="en-US" sz="1800" dirty="0">
                <a:solidFill>
                  <a:srgbClr val="FF0000"/>
                </a:solidFill>
                <a:effectLst/>
                <a:latin typeface="Calibri" panose="020F0502020204030204" pitchFamily="34" charset="0"/>
                <a:ea typeface="Times New Roman" panose="02020603050405020304" pitchFamily="18" charset="0"/>
              </a:rPr>
              <a:t>56,894</a:t>
            </a:r>
            <a:r>
              <a:rPr lang="en-US" sz="1800" dirty="0">
                <a:effectLst/>
                <a:latin typeface="Calibri" panose="020F0502020204030204" pitchFamily="34" charset="0"/>
                <a:ea typeface="PMingLiU" panose="02020500000000000000" pitchFamily="18" charset="-120"/>
                <a:cs typeface="Arial" panose="020B0604020202020204" pitchFamily="34" charset="0"/>
              </a:rPr>
              <a:t> employees compared to 75 million beneficiaries and recipients.</a:t>
            </a:r>
          </a:p>
        </p:txBody>
      </p:sp>
    </p:spTree>
    <p:extLst>
      <p:ext uri="{BB962C8B-B14F-4D97-AF65-F5344CB8AC3E}">
        <p14:creationId xmlns:p14="http://schemas.microsoft.com/office/powerpoint/2010/main" val="250474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SSA Limitations on Administrative Expense (LAE) as a Percent of Benefit Outlays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Notes: Beneficiaries are rising. 12,000 more retirees each week – record high. Staffing levels are declining to lowest level in 27 years. This has resulted in a customer service crisis and declines in our performance.</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Combination Chart – Line and Bar Graph comparison between Benefit Payment Outlays to Administrative Expense (LAE) in percent of benefit outlays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Legend: Bar graph Benefit payment outlays, Line graph: Actual percent of LAE to Benefit Payments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Chart data:</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x-axis – Fiscal Year (FY) 15, actual, through FY 24 – enacted</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y-axis – Bar Graph, Benefit Payment Outlays in $ millions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y-axis – Line Graph, LAE in percent of benefit outlays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Highest LAE was 1.26% in FY 2015, 2016 and 2017.</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Lowest LAE was 0.95% in FY 2024.</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Limitation on Administration Expense (LAE) in comparison to the benefit payments outlays for all listed years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2015 – LAE was 1.26% in comparison to the benefit payments outlays of $933,841</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2016 – LAE was 1.26% in comparison to the benefit payments outlays of $966,828</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2017 – LAE was 1.26% in comparison to the benefit payments outlays of $991,115</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2018 – LAE was 1.25% in comparison to the benefit payments outlays of $1,029,881</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2019 – LAE was 1.18% in comparison to the benefit payments outlays of $1,091,345</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2020 – LAE was 1.13% in comparison to the benefit payments outlays of $1,143,115</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2021 – LAE was 1.09% in comparison to the benefit payments outlays of $1,181,218</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2022 – LAE was 1.05% in comparison to the benefit payments outlays of $1,269,959</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2023 – LAE was 1.01% in comparison to the benefit payments outlays of $1,404,723</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In FY 2024 the estimated LAE is 1.02% in comparison to the benefit payments outlays of $1,512,807</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Map of the United States Social Security Administration Regions</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36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15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30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0"/>
              </a:spcAft>
            </a:pPr>
            <a:r>
              <a:rPr lang="en-US" sz="1800" b="1" kern="0"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The President’s Budget Improves Customer Service</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Combination Chart – Line and Bar Graph comparison between steady rise of beneficiaries and the fluctuating and declining staffing. There is an estimated increase by FY 2025 in staffing consistent with the President’s Budget Request for that Fiscal Year. </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Footer: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Field office attrition 10%. 1-800 staff attrition 22%</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Chart data:</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x-axis – Fiscal Year (FY) 1999 through FY 2029 – FY 2024 through FY2029 are estimates</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y-axis 1 – Bar Graph, Beneficiaries and Recipients in Millions. Bars have three sections 1 – Old-Age and Survivors Insurance (OASI) Beneficiaries, 2 – Disability Insurance (DI) Beneficiaries, 3 – Supplement Security Income (SSI) Recipients.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Total values for the three categories show a steady rise for the covered timeframe – from 51 million in FY 1999 estimated to be 83 million by FY 2029.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OASI beneficiaries’ data shows the largest rise from 37 million in FY 1999, to an estimated 65 million by 2029.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DI beneficiaries’ numbers have risen slightly, with a steady increase from 7 million in FY 1999 to approx. 11 million in FY 2017, beginning a slow decline to an estimated 9 million by 2029.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SSI recipients in FY 1999 were approx. 7 million. This number has been constant, with a slight increase to 10 million between FY 2009 and FY2021, estimated to decline to 8 million by 2029.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y-axis 2– Line graph, Agency full-time permanent employees (excluding State DDS staff)- in thousands. </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Numbers for employees have fluctuated, with the second highest number in FY 2005 – 63,064, highest number in FY 2010 – 66,967, and third highest number in FY 2015 – 62,948</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In FY 2022 staffing levels were the lowest in 25 years – at 56, 423</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In FY 2024 the estimated staffing level is 56,894 employees</a:t>
            </a: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Arial" panose="020B0604020202020204" pitchFamily="34" charset="0"/>
              </a:rPr>
              <a:t>The FY 2025 estimate, consistent with the FY 2025 President’s Budget Request, is 60, 097 full-time permanent employees. </a:t>
            </a:r>
          </a:p>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PMingLiU" panose="02020500000000000000" pitchFamily="18" charset="-120"/>
                <a:cs typeface="Times New Roman" panose="02020603050405020304" pitchFamily="18" charset="0"/>
              </a:rPr>
              <a:t>Staffing levels in comparison to OASI beneficiaries, DI beneficiaries and SSI recipients for all listed fiscal years: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1999 - 59,293 employees, compared to 51 million OASI beneficiaries, DI beneficiaries and SSI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2000 - 59,442 employees compared to 51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2001 - 60,568 employees compared to 52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2002 - 61,058 employees compared to 53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2003 - 62,702 employees compared to 53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2004 - 62,288 employees compared to 54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2005 - 63,064 employees compared to 55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2006 - 61,068 employees compared to 56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2007 - 59,623 employees compared to 57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2008 - 61,352 employees compared to 58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2009 - 64,621 employees compared to 59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2010 - 66,967 employees compared to 61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2011 - 64,176 employees compared to 62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2012 - 62,382 employees compared to 64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2013 - 59,276 employees compared to 65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2014 - 62,424 employees compared to 67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2015 - 62,948 employees compared to 68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2016 - 62,173 employees compared to 69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2017 - 60,744 employees compared to 69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2018 - 60,519 employees compared to 70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2019 - 59,946 employees compared to 71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2020 - 59,848 employees compared to 72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2021 - 58,469 employees compared to 73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2022 - 56,423 employees compared to 73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2023 - 59,514 employees compared to 74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FY 2024 there will be an estimated 56,894 employees compared to 75 million beneficiaries and recipients.</a:t>
            </a:r>
          </a:p>
          <a:p>
            <a:pPr marL="0" marR="0">
              <a:spcBef>
                <a:spcPts val="0"/>
              </a:spcBef>
              <a:spcAft>
                <a:spcPts val="0"/>
              </a:spcAft>
            </a:pPr>
            <a:r>
              <a:rPr lang="en-US" sz="1800" dirty="0">
                <a:effectLst/>
                <a:latin typeface="Calibri" panose="020F0502020204030204" pitchFamily="34" charset="0"/>
                <a:ea typeface="PMingLiU" panose="02020500000000000000" pitchFamily="18" charset="-120"/>
                <a:cs typeface="Arial" panose="020B0604020202020204" pitchFamily="34" charset="0"/>
              </a:rPr>
              <a:t>The FY 2025 agency full-time employee is estimated to be 60,097,consistent with the FY 2025 President’s Budget Request.</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41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9400"/>
            <a:ext cx="12192000" cy="228600"/>
          </a:xfrm>
          <a:prstGeom prst="rect">
            <a:avLst/>
          </a:prstGeom>
          <a:solidFill>
            <a:srgbClr val="002A5C"/>
          </a:solidFill>
          <a:ln w="9525">
            <a:noFill/>
            <a:miter lim="800000"/>
            <a:headEnd/>
            <a:tailEnd/>
          </a:ln>
          <a:effectLst/>
        </p:spPr>
        <p:txBody>
          <a:bodyPr wrap="none" anchor="ctr"/>
          <a:lstStyle/>
          <a:p>
            <a:pPr>
              <a:defRPr/>
            </a:pPr>
            <a:endParaRPr lang="en-US" dirty="0">
              <a:solidFill>
                <a:schemeClr val="bg1"/>
              </a:solidFill>
              <a:cs typeface="+mn-cs"/>
            </a:endParaRPr>
          </a:p>
        </p:txBody>
      </p:sp>
      <p:sp>
        <p:nvSpPr>
          <p:cNvPr id="5" name="Rectangle 7"/>
          <p:cNvSpPr>
            <a:spLocks noChangeArrowheads="1"/>
          </p:cNvSpPr>
          <p:nvPr/>
        </p:nvSpPr>
        <p:spPr bwMode="auto">
          <a:xfrm>
            <a:off x="101600" y="6324600"/>
            <a:ext cx="8940800" cy="533400"/>
          </a:xfrm>
          <a:prstGeom prst="rect">
            <a:avLst/>
          </a:prstGeom>
          <a:noFill/>
          <a:ln w="9525">
            <a:noFill/>
            <a:miter lim="800000"/>
            <a:headEnd/>
            <a:tailEnd/>
          </a:ln>
          <a:effectLst/>
        </p:spPr>
        <p:txBody>
          <a:bodyPr bIns="9144" anchor="b"/>
          <a:lstStyle/>
          <a:p>
            <a:pPr>
              <a:defRPr/>
            </a:pPr>
            <a:endParaRPr lang="en-US" sz="1300" b="1" dirty="0">
              <a:solidFill>
                <a:schemeClr val="bg1"/>
              </a:solidFill>
            </a:endParaRPr>
          </a:p>
        </p:txBody>
      </p:sp>
      <p:sp>
        <p:nvSpPr>
          <p:cNvPr id="4098" name="Rectangle 2"/>
          <p:cNvSpPr>
            <a:spLocks noGrp="1" noChangeArrowheads="1"/>
          </p:cNvSpPr>
          <p:nvPr>
            <p:ph type="ctrTitle"/>
          </p:nvPr>
        </p:nvSpPr>
        <p:spPr>
          <a:xfrm>
            <a:off x="914400" y="2130427"/>
            <a:ext cx="10363200" cy="1470025"/>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A5C"/>
                </a:solidFill>
                <a:effectLst>
                  <a:outerShdw blurRad="38100" dist="38100" dir="2700000" algn="tl">
                    <a:srgbClr val="C0C0C0"/>
                  </a:outerShdw>
                </a:effectLst>
              </a:defRPr>
            </a:lvl1pPr>
          </a:lstStyle>
          <a:p>
            <a:r>
              <a:rPr lang="en-US"/>
              <a:t>Click to edit Master subtitle style</a:t>
            </a:r>
            <a:endParaRPr lang="en-US" dirty="0"/>
          </a:p>
        </p:txBody>
      </p:sp>
      <p:sp>
        <p:nvSpPr>
          <p:cNvPr id="6" name="Slide Number Placeholder 5"/>
          <p:cNvSpPr>
            <a:spLocks noGrp="1" noChangeArrowheads="1"/>
          </p:cNvSpPr>
          <p:nvPr>
            <p:ph type="sldNum" sz="quarter" idx="10"/>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E09C008-5E80-47FB-93D7-455BD7DD0E5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ftr" sz="quarter" idx="10"/>
          </p:nvPr>
        </p:nvSpPr>
        <p:spPr>
          <a:xfrm>
            <a:off x="4038600" y="6356354"/>
            <a:ext cx="41148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18988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02692" y="990600"/>
            <a:ext cx="11684635" cy="0"/>
          </a:xfrm>
          <a:custGeom>
            <a:avLst/>
            <a:gdLst/>
            <a:ahLst/>
            <a:cxnLst/>
            <a:rect l="l" t="t" r="r" b="b"/>
            <a:pathLst>
              <a:path w="11684635">
                <a:moveTo>
                  <a:pt x="0" y="0"/>
                </a:moveTo>
                <a:lnTo>
                  <a:pt x="11684508" y="0"/>
                </a:lnTo>
              </a:path>
            </a:pathLst>
          </a:custGeom>
          <a:ln w="64008">
            <a:solidFill>
              <a:srgbClr val="C00000"/>
            </a:solidFill>
          </a:ln>
        </p:spPr>
        <p:txBody>
          <a:bodyPr wrap="square" lIns="0" tIns="0" rIns="0" bIns="0" rtlCol="0"/>
          <a:lstStyle/>
          <a:p>
            <a:endParaRPr dirty="0"/>
          </a:p>
        </p:txBody>
      </p:sp>
      <p:sp>
        <p:nvSpPr>
          <p:cNvPr id="17" name="bg object 17"/>
          <p:cNvSpPr/>
          <p:nvPr/>
        </p:nvSpPr>
        <p:spPr>
          <a:xfrm>
            <a:off x="0" y="6629399"/>
            <a:ext cx="12192000" cy="228600"/>
          </a:xfrm>
          <a:custGeom>
            <a:avLst/>
            <a:gdLst/>
            <a:ahLst/>
            <a:cxnLst/>
            <a:rect l="l" t="t" r="r" b="b"/>
            <a:pathLst>
              <a:path w="12192000" h="228600">
                <a:moveTo>
                  <a:pt x="12192000" y="0"/>
                </a:moveTo>
                <a:lnTo>
                  <a:pt x="0" y="0"/>
                </a:lnTo>
                <a:lnTo>
                  <a:pt x="0" y="228600"/>
                </a:lnTo>
                <a:lnTo>
                  <a:pt x="12192000" y="228600"/>
                </a:lnTo>
                <a:lnTo>
                  <a:pt x="12192000" y="0"/>
                </a:lnTo>
                <a:close/>
              </a:path>
            </a:pathLst>
          </a:custGeom>
          <a:solidFill>
            <a:srgbClr val="001F5F"/>
          </a:solidFill>
        </p:spPr>
        <p:txBody>
          <a:bodyPr wrap="square" lIns="0" tIns="0" rIns="0" bIns="0" rtlCol="0"/>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A948846D-FA83-4C75-9712-AA61FCF6F698}" type="datetime1">
              <a:rPr lang="en-US" smtClean="0"/>
              <a:t>6/11/2024</a:t>
            </a:fld>
            <a:endParaRPr lang="en-US" dirty="0"/>
          </a:p>
        </p:txBody>
      </p:sp>
      <p:sp>
        <p:nvSpPr>
          <p:cNvPr id="6" name="Holder 6"/>
          <p:cNvSpPr>
            <a:spLocks noGrp="1"/>
          </p:cNvSpPr>
          <p:nvPr>
            <p:ph type="sldNum" sz="quarter" idx="7"/>
          </p:nvPr>
        </p:nvSpPr>
        <p:spPr>
          <a:xfrm>
            <a:off x="11923521" y="6663734"/>
            <a:ext cx="229234" cy="176529"/>
          </a:xfrm>
          <a:prstGeom prst="rect">
            <a:avLst/>
          </a:prstGeom>
        </p:spPr>
        <p:txBody>
          <a:bodyPr lIns="0" tIns="0" rIns="0" bIns="0"/>
          <a:lstStyle>
            <a:lvl1pPr>
              <a:defRPr sz="1000" b="0" i="0">
                <a:solidFill>
                  <a:schemeClr val="tx1"/>
                </a:solidFill>
                <a:latin typeface="Arial"/>
                <a:cs typeface="Arial"/>
              </a:defRPr>
            </a:lvl1pPr>
          </a:lstStyle>
          <a:p>
            <a:pPr marL="107314">
              <a:lnSpc>
                <a:spcPct val="100000"/>
              </a:lnSpc>
            </a:pPr>
            <a:fld id="{81D60167-4931-47E6-BA6A-407CBD079E47}" type="slidenum">
              <a:rPr spc="-5" dirty="0"/>
              <a:t>‹#›</a:t>
            </a:fld>
            <a:endParaRPr spc="-5" dirty="0"/>
          </a:p>
        </p:txBody>
      </p:sp>
    </p:spTree>
    <p:extLst>
      <p:ext uri="{BB962C8B-B14F-4D97-AF65-F5344CB8AC3E}">
        <p14:creationId xmlns:p14="http://schemas.microsoft.com/office/powerpoint/2010/main" val="733173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38D-B3B5-4729-88E1-B74FDEE85F52}"/>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8D86877C-D0CF-4612-9D21-7CA1ED929E22}"/>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92B60742-E824-4FEC-B795-D7BDA52785ED}"/>
              </a:ext>
            </a:extLst>
          </p:cNvPr>
          <p:cNvSpPr>
            <a:spLocks noGrp="1"/>
          </p:cNvSpPr>
          <p:nvPr>
            <p:ph type="dt" sz="half" idx="11"/>
          </p:nvPr>
        </p:nvSpPr>
        <p:spPr>
          <a:xfrm>
            <a:off x="609600" y="6377940"/>
            <a:ext cx="2804160" cy="342900"/>
          </a:xfrm>
          <a:prstGeom prst="rect">
            <a:avLst/>
          </a:prstGeom>
        </p:spPr>
        <p:txBody>
          <a:bodyPr/>
          <a:lstStyle/>
          <a:p>
            <a:fld id="{93FAE96B-FC6C-4D5E-8D4F-FF9CED057092}" type="datetime1">
              <a:rPr lang="en-US" smtClean="0"/>
              <a:t>6/11/2024</a:t>
            </a:fld>
            <a:endParaRPr lang="en-US" dirty="0"/>
          </a:p>
        </p:txBody>
      </p:sp>
      <p:sp>
        <p:nvSpPr>
          <p:cNvPr id="5" name="Slide Number Placeholder 4">
            <a:extLst>
              <a:ext uri="{FF2B5EF4-FFF2-40B4-BE49-F238E27FC236}">
                <a16:creationId xmlns:a16="http://schemas.microsoft.com/office/drawing/2014/main" id="{5B24A54E-4747-4B15-94DE-00EE2AC0029A}"/>
              </a:ext>
            </a:extLst>
          </p:cNvPr>
          <p:cNvSpPr>
            <a:spLocks noGrp="1"/>
          </p:cNvSpPr>
          <p:nvPr>
            <p:ph type="sldNum" sz="quarter" idx="12"/>
          </p:nvPr>
        </p:nvSpPr>
        <p:spPr>
          <a:xfrm>
            <a:off x="11923521" y="6663734"/>
            <a:ext cx="229234" cy="176529"/>
          </a:xfrm>
          <a:prstGeom prst="rect">
            <a:avLst/>
          </a:prstGeom>
        </p:spPr>
        <p:txBody>
          <a:bodyPr/>
          <a:lstStyle/>
          <a:p>
            <a:pPr marL="107314">
              <a:lnSpc>
                <a:spcPct val="100000"/>
              </a:lnSpc>
            </a:pPr>
            <a:fld id="{81D60167-4931-47E6-BA6A-407CBD079E47}" type="slidenum">
              <a:rPr lang="en-US" spc="-5" smtClean="0"/>
              <a:t>‹#›</a:t>
            </a:fld>
            <a:endParaRPr lang="en-US" spc="-5" dirty="0"/>
          </a:p>
        </p:txBody>
      </p:sp>
    </p:spTree>
    <p:extLst>
      <p:ext uri="{BB962C8B-B14F-4D97-AF65-F5344CB8AC3E}">
        <p14:creationId xmlns:p14="http://schemas.microsoft.com/office/powerpoint/2010/main" val="222319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ftr" sz="quarter" idx="10"/>
          </p:nvPr>
        </p:nvSpPr>
        <p:spPr>
          <a:xfrm>
            <a:off x="4038600" y="6356354"/>
            <a:ext cx="41148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1944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39624C-B5E2-404E-8956-AB7238A7BC91}" type="datetime1">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308317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239D44-50F9-4827-8AC3-ACE9A03821F7}" type="datetime1">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105215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E2E10-9C1F-47F2-9EB0-E65522C41EED}" type="datetime1">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2295273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E8BC1-D9BC-4859-A1D9-5C1122DC077C}" type="datetime1">
              <a:rPr lang="en-US" smtClean="0"/>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99288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0972800" cy="563562"/>
          </a:xfr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idx="1"/>
          </p:nvPr>
        </p:nvSpPr>
        <p:spPr>
          <a:xfrm>
            <a:off x="203200" y="1143001"/>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7920C1-73A9-4561-80DC-6E8489132521}" type="datetime1">
              <a:rPr lang="en-US" smtClean="0"/>
              <a:t>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2084701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827732-70C0-4B8C-8890-D250CF69F52B}" type="datetime1">
              <a:rPr lang="en-US" smtClean="0"/>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361327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689F3-86B6-48A7-A34E-6DE2894A28DE}" type="datetime1">
              <a:rPr lang="en-US" smtClean="0"/>
              <a:t>6/11/2024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339266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56A879-71B9-445D-900A-1E505D57A95A}" type="datetime1">
              <a:rPr lang="en-US" smtClean="0"/>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2485539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32C63-1413-462E-BC38-E7F24127C725}" type="datetime1">
              <a:rPr lang="en-US" smtClean="0"/>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2761632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9444E-2C06-4128-A193-41EA924E19E6}" type="datetime1">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424836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96300-B095-4E40-85AA-5E50370C15B4}" type="datetime1">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743C7E-22F8-4BB8-B97B-2C81366FD728}" type="slidenum">
              <a:rPr lang="en-US" smtClean="0"/>
              <a:t>‹#›</a:t>
            </a:fld>
            <a:endParaRPr lang="en-US" dirty="0"/>
          </a:p>
        </p:txBody>
      </p:sp>
    </p:spTree>
    <p:extLst>
      <p:ext uri="{BB962C8B-B14F-4D97-AF65-F5344CB8AC3E}">
        <p14:creationId xmlns:p14="http://schemas.microsoft.com/office/powerpoint/2010/main" val="998104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ftr" sz="quarter" idx="10"/>
          </p:nvPr>
        </p:nvSpPr>
        <p:spPr>
          <a:xfrm>
            <a:off x="4038600" y="6356354"/>
            <a:ext cx="41148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818639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9400"/>
            <a:ext cx="12192000" cy="228600"/>
          </a:xfrm>
          <a:prstGeom prst="rect">
            <a:avLst/>
          </a:prstGeom>
          <a:solidFill>
            <a:srgbClr val="002A5C"/>
          </a:solidFill>
          <a:ln w="9525">
            <a:noFill/>
            <a:miter lim="800000"/>
            <a:headEnd/>
            <a:tailEnd/>
          </a:ln>
          <a:effectLst/>
        </p:spPr>
        <p:txBody>
          <a:bodyPr wrap="none" anchor="ctr"/>
          <a:lstStyle/>
          <a:p>
            <a:pPr>
              <a:defRPr/>
            </a:pPr>
            <a:endParaRPr lang="en-US" dirty="0">
              <a:solidFill>
                <a:schemeClr val="bg1"/>
              </a:solidFill>
              <a:cs typeface="+mn-cs"/>
            </a:endParaRPr>
          </a:p>
        </p:txBody>
      </p:sp>
      <p:sp>
        <p:nvSpPr>
          <p:cNvPr id="5" name="Rectangle 7"/>
          <p:cNvSpPr>
            <a:spLocks noChangeArrowheads="1"/>
          </p:cNvSpPr>
          <p:nvPr/>
        </p:nvSpPr>
        <p:spPr bwMode="auto">
          <a:xfrm>
            <a:off x="101600" y="6324600"/>
            <a:ext cx="8940800" cy="533400"/>
          </a:xfrm>
          <a:prstGeom prst="rect">
            <a:avLst/>
          </a:prstGeom>
          <a:noFill/>
          <a:ln w="9525">
            <a:noFill/>
            <a:miter lim="800000"/>
            <a:headEnd/>
            <a:tailEnd/>
          </a:ln>
          <a:effectLst/>
        </p:spPr>
        <p:txBody>
          <a:bodyPr bIns="9144" anchor="b"/>
          <a:lstStyle/>
          <a:p>
            <a:pPr>
              <a:defRPr/>
            </a:pPr>
            <a:endParaRPr lang="en-US" sz="1300" b="1" dirty="0">
              <a:solidFill>
                <a:schemeClr val="bg1"/>
              </a:solidFill>
            </a:endParaRPr>
          </a:p>
        </p:txBody>
      </p:sp>
      <p:sp>
        <p:nvSpPr>
          <p:cNvPr id="4098" name="Rectangle 2"/>
          <p:cNvSpPr>
            <a:spLocks noGrp="1" noChangeArrowheads="1"/>
          </p:cNvSpPr>
          <p:nvPr>
            <p:ph type="ctrTitle"/>
          </p:nvPr>
        </p:nvSpPr>
        <p:spPr>
          <a:xfrm>
            <a:off x="914400" y="2130427"/>
            <a:ext cx="10363200" cy="1470025"/>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A5C"/>
                </a:solidFill>
                <a:effectLst>
                  <a:outerShdw blurRad="38100" dist="38100" dir="2700000" algn="tl">
                    <a:srgbClr val="C0C0C0"/>
                  </a:outerShdw>
                </a:effectLst>
              </a:defRPr>
            </a:lvl1pPr>
          </a:lstStyle>
          <a:p>
            <a:r>
              <a:rPr lang="en-US" dirty="0"/>
              <a:t>Click to edit Master subtitle style</a:t>
            </a:r>
          </a:p>
        </p:txBody>
      </p:sp>
    </p:spTree>
    <p:extLst>
      <p:ext uri="{BB962C8B-B14F-4D97-AF65-F5344CB8AC3E}">
        <p14:creationId xmlns:p14="http://schemas.microsoft.com/office/powerpoint/2010/main" val="1053145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0972800" cy="563562"/>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203200" y="1143001"/>
            <a:ext cx="10972800" cy="4983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4600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13514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5C"/>
                </a:solidFill>
              </a:defRPr>
            </a:lvl1pPr>
          </a:lstStyle>
          <a:p>
            <a:r>
              <a:rPr lang="en-US" dirty="0"/>
              <a:t>Click to edit Master title style</a:t>
            </a:r>
          </a:p>
        </p:txBody>
      </p:sp>
      <p:sp>
        <p:nvSpPr>
          <p:cNvPr id="3" name="Content Placeholder 2"/>
          <p:cNvSpPr>
            <a:spLocks noGrp="1"/>
          </p:cNvSpPr>
          <p:nvPr>
            <p:ph sz="half" idx="1"/>
          </p:nvPr>
        </p:nvSpPr>
        <p:spPr>
          <a:xfrm>
            <a:off x="609600" y="1143002"/>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2"/>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92155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0076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6677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98267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3792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39131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33342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24127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ftr" sz="quarter" idx="10"/>
          </p:nvPr>
        </p:nvSpPr>
        <p:spPr>
          <a:xfrm>
            <a:off x="4038600" y="6356354"/>
            <a:ext cx="41148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55468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5C"/>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43002"/>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2"/>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rgbClr val="002060"/>
                </a:solidFill>
                <a:effectLst/>
              </a:defRPr>
            </a:lvl1pPr>
          </a:lstStyle>
          <a:p>
            <a:r>
              <a:rPr lang="en-US" dirty="0"/>
              <a:t>Click to edit Master 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26934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C7F9-6E2B-2D7D-8535-42C72F4A2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E81B6-6657-0D1B-46D7-528330FA3E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39B6A-C9F6-1D63-4598-75CA1D339DEE}"/>
              </a:ext>
            </a:extLst>
          </p:cNvPr>
          <p:cNvSpPr>
            <a:spLocks noGrp="1"/>
          </p:cNvSpPr>
          <p:nvPr>
            <p:ph type="dt" sz="half" idx="10"/>
          </p:nvPr>
        </p:nvSpPr>
        <p:spPr/>
        <p:txBody>
          <a:bodyPr/>
          <a:lstStyle/>
          <a:p>
            <a:fld id="{B14D5EA5-FB32-41B8-A2E4-CDB69BC46DB2}" type="datetime1">
              <a:rPr lang="en-US" smtClean="0"/>
              <a:t>6/11/2024</a:t>
            </a:fld>
            <a:endParaRPr lang="en-US" dirty="0"/>
          </a:p>
        </p:txBody>
      </p:sp>
      <p:sp>
        <p:nvSpPr>
          <p:cNvPr id="5" name="Footer Placeholder 4">
            <a:extLst>
              <a:ext uri="{FF2B5EF4-FFF2-40B4-BE49-F238E27FC236}">
                <a16:creationId xmlns:a16="http://schemas.microsoft.com/office/drawing/2014/main" id="{864ED529-61BB-0004-00FA-F04D9499D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9B6E2-5943-F0DE-4938-5A81D618934E}"/>
              </a:ext>
            </a:extLst>
          </p:cNvPr>
          <p:cNvSpPr>
            <a:spLocks noGrp="1"/>
          </p:cNvSpPr>
          <p:nvPr>
            <p:ph type="sldNum" sz="quarter" idx="12"/>
          </p:nvPr>
        </p:nvSpPr>
        <p:spPr/>
        <p:txBody>
          <a:bodyPr/>
          <a:lstStyle/>
          <a:p>
            <a:pPr>
              <a:defRPr/>
            </a:pPr>
            <a:fld id="{1E09C008-5E80-47FB-93D7-455BD7DD0E53}" type="slidenum">
              <a:rPr lang="en-US" smtClean="0"/>
              <a:pPr>
                <a:defRPr/>
              </a:pPr>
              <a:t>‹#›</a:t>
            </a:fld>
            <a:endParaRPr lang="en-US" dirty="0"/>
          </a:p>
        </p:txBody>
      </p:sp>
      <p:sp>
        <p:nvSpPr>
          <p:cNvPr id="7" name="Rectangle 6">
            <a:extLst>
              <a:ext uri="{FF2B5EF4-FFF2-40B4-BE49-F238E27FC236}">
                <a16:creationId xmlns:a16="http://schemas.microsoft.com/office/drawing/2014/main" id="{1328E308-25E4-9332-6EE9-794A1842D325}"/>
              </a:ext>
            </a:extLst>
          </p:cNvPr>
          <p:cNvSpPr>
            <a:spLocks noChangeArrowheads="1"/>
          </p:cNvSpPr>
          <p:nvPr userDrawn="1"/>
        </p:nvSpPr>
        <p:spPr bwMode="auto">
          <a:xfrm>
            <a:off x="0" y="6629400"/>
            <a:ext cx="12192000" cy="228600"/>
          </a:xfrm>
          <a:prstGeom prst="rect">
            <a:avLst/>
          </a:prstGeom>
          <a:solidFill>
            <a:srgbClr val="002A5C"/>
          </a:solidFill>
          <a:ln w="9525">
            <a:noFill/>
            <a:miter lim="800000"/>
            <a:headEnd/>
            <a:tailEnd/>
          </a:ln>
          <a:effectLst/>
        </p:spPr>
        <p:txBody>
          <a:bodyPr wrap="none" anchor="ctr"/>
          <a:lstStyle/>
          <a:p>
            <a:pPr>
              <a:defRPr/>
            </a:pPr>
            <a:endParaRPr lang="en-US" dirty="0">
              <a:solidFill>
                <a:schemeClr val="bg1"/>
              </a:solidFill>
              <a:cs typeface="+mn-cs"/>
            </a:endParaRPr>
          </a:p>
        </p:txBody>
      </p:sp>
    </p:spTree>
    <p:extLst>
      <p:ext uri="{BB962C8B-B14F-4D97-AF65-F5344CB8AC3E}">
        <p14:creationId xmlns:p14="http://schemas.microsoft.com/office/powerpoint/2010/main" val="3350916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B86D-C8F4-901E-D1C9-34450001C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0AEB-E392-EB6D-67C8-EACE5E0F9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D1443-A9C2-92ED-0895-23DDFB930F8D}"/>
              </a:ext>
            </a:extLst>
          </p:cNvPr>
          <p:cNvSpPr>
            <a:spLocks noGrp="1"/>
          </p:cNvSpPr>
          <p:nvPr>
            <p:ph type="dt" sz="half" idx="10"/>
          </p:nvPr>
        </p:nvSpPr>
        <p:spPr/>
        <p:txBody>
          <a:bodyPr/>
          <a:lstStyle/>
          <a:p>
            <a:fld id="{D14EA909-C6DA-4E6A-A124-721EE8AA8A19}" type="datetime1">
              <a:rPr lang="en-US" smtClean="0"/>
              <a:t>6/11/2024</a:t>
            </a:fld>
            <a:endParaRPr lang="en-US" dirty="0"/>
          </a:p>
        </p:txBody>
      </p:sp>
      <p:sp>
        <p:nvSpPr>
          <p:cNvPr id="5" name="Footer Placeholder 4">
            <a:extLst>
              <a:ext uri="{FF2B5EF4-FFF2-40B4-BE49-F238E27FC236}">
                <a16:creationId xmlns:a16="http://schemas.microsoft.com/office/drawing/2014/main" id="{29A85C7F-8DCD-4603-9DB3-5956D1319F8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FB41F76-A8A6-4DBF-4948-11DA3841F744}"/>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126191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06FE-5BBF-7866-E77E-445921E30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B04C43-0909-3685-5C31-200B3EF04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28EA85-09A6-D074-84EB-8BB0446168D9}"/>
              </a:ext>
            </a:extLst>
          </p:cNvPr>
          <p:cNvSpPr>
            <a:spLocks noGrp="1"/>
          </p:cNvSpPr>
          <p:nvPr>
            <p:ph type="dt" sz="half" idx="10"/>
          </p:nvPr>
        </p:nvSpPr>
        <p:spPr/>
        <p:txBody>
          <a:bodyPr/>
          <a:lstStyle/>
          <a:p>
            <a:fld id="{43890D35-5FB7-4D82-8EA8-C4171F984A71}" type="datetime1">
              <a:rPr lang="en-US" smtClean="0"/>
              <a:t>6/11/2024</a:t>
            </a:fld>
            <a:endParaRPr lang="en-US" dirty="0"/>
          </a:p>
        </p:txBody>
      </p:sp>
      <p:sp>
        <p:nvSpPr>
          <p:cNvPr id="5" name="Footer Placeholder 4">
            <a:extLst>
              <a:ext uri="{FF2B5EF4-FFF2-40B4-BE49-F238E27FC236}">
                <a16:creationId xmlns:a16="http://schemas.microsoft.com/office/drawing/2014/main" id="{1BEEF12E-FF93-D1E0-A557-61D4403D25E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479C462D-7CAC-BC1F-4D57-8621A22D485A}"/>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168065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BAFA-E87F-A09F-281C-8C8B50E3F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F7F01-8164-BB37-49AF-089FA39B0C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9E3BC9-17A0-A5AE-FB96-A0E7EB004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F1C41-E4F4-A348-547F-62132533DB7C}"/>
              </a:ext>
            </a:extLst>
          </p:cNvPr>
          <p:cNvSpPr>
            <a:spLocks noGrp="1"/>
          </p:cNvSpPr>
          <p:nvPr>
            <p:ph type="dt" sz="half" idx="10"/>
          </p:nvPr>
        </p:nvSpPr>
        <p:spPr/>
        <p:txBody>
          <a:bodyPr/>
          <a:lstStyle/>
          <a:p>
            <a:fld id="{4976FD39-1A51-4BC5-8683-B18BA3FFF729}" type="datetime1">
              <a:rPr lang="en-US" smtClean="0"/>
              <a:t>6/11/2024</a:t>
            </a:fld>
            <a:endParaRPr lang="en-US" dirty="0"/>
          </a:p>
        </p:txBody>
      </p:sp>
      <p:sp>
        <p:nvSpPr>
          <p:cNvPr id="6" name="Footer Placeholder 5">
            <a:extLst>
              <a:ext uri="{FF2B5EF4-FFF2-40B4-BE49-F238E27FC236}">
                <a16:creationId xmlns:a16="http://schemas.microsoft.com/office/drawing/2014/main" id="{655E0217-08E9-CD00-26A5-A01840563EEB}"/>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D27DDB23-9D6A-1E12-233F-9E216EFB8EAD}"/>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1098358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31A4-52A3-975C-6C80-52E9585CA8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CB7F0-1AF9-5430-6007-B6269BFF27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39B01-B68C-3531-A757-1EC557BE3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9B871-8B14-9F9E-3E63-408B6D948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53DBC-BC7F-E3B8-95BF-9D38C3FFDA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3E9E4-50DF-F710-0BD3-1334D4EF52B3}"/>
              </a:ext>
            </a:extLst>
          </p:cNvPr>
          <p:cNvSpPr>
            <a:spLocks noGrp="1"/>
          </p:cNvSpPr>
          <p:nvPr>
            <p:ph type="dt" sz="half" idx="10"/>
          </p:nvPr>
        </p:nvSpPr>
        <p:spPr/>
        <p:txBody>
          <a:bodyPr/>
          <a:lstStyle/>
          <a:p>
            <a:fld id="{3E2D7444-7888-461E-A912-90FD88E3A70E}" type="datetime1">
              <a:rPr lang="en-US" smtClean="0"/>
              <a:t>6/11/2024</a:t>
            </a:fld>
            <a:endParaRPr lang="en-US" dirty="0"/>
          </a:p>
        </p:txBody>
      </p:sp>
      <p:sp>
        <p:nvSpPr>
          <p:cNvPr id="8" name="Footer Placeholder 7">
            <a:extLst>
              <a:ext uri="{FF2B5EF4-FFF2-40B4-BE49-F238E27FC236}">
                <a16:creationId xmlns:a16="http://schemas.microsoft.com/office/drawing/2014/main" id="{1A377080-4B5B-B669-AC96-C508B6C19C36}"/>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52FA95CB-6F88-A0F7-110F-0028C317E610}"/>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1098720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B3AC-909A-1FB0-5881-E05340F64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6CA230-3D99-396A-0F32-31375C84CA7C}"/>
              </a:ext>
            </a:extLst>
          </p:cNvPr>
          <p:cNvSpPr>
            <a:spLocks noGrp="1"/>
          </p:cNvSpPr>
          <p:nvPr>
            <p:ph type="dt" sz="half" idx="10"/>
          </p:nvPr>
        </p:nvSpPr>
        <p:spPr/>
        <p:txBody>
          <a:bodyPr/>
          <a:lstStyle/>
          <a:p>
            <a:fld id="{4499D848-247D-40ED-9511-63F6861EFC46}" type="datetime1">
              <a:rPr lang="en-US" smtClean="0"/>
              <a:t>6/11/2024</a:t>
            </a:fld>
            <a:endParaRPr lang="en-US" dirty="0"/>
          </a:p>
        </p:txBody>
      </p:sp>
      <p:sp>
        <p:nvSpPr>
          <p:cNvPr id="4" name="Footer Placeholder 3">
            <a:extLst>
              <a:ext uri="{FF2B5EF4-FFF2-40B4-BE49-F238E27FC236}">
                <a16:creationId xmlns:a16="http://schemas.microsoft.com/office/drawing/2014/main" id="{34FE438D-A09C-1AC1-49BE-7308751F90E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998539C1-301E-0100-08AE-5E21DCEE48A4}"/>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208037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2F92C-0CC1-7EDF-2E70-CC955286A798}"/>
              </a:ext>
            </a:extLst>
          </p:cNvPr>
          <p:cNvSpPr>
            <a:spLocks noGrp="1"/>
          </p:cNvSpPr>
          <p:nvPr>
            <p:ph type="dt" sz="half" idx="10"/>
          </p:nvPr>
        </p:nvSpPr>
        <p:spPr/>
        <p:txBody>
          <a:bodyPr/>
          <a:lstStyle/>
          <a:p>
            <a:fld id="{72B00035-4D7D-4294-BB9B-C33D76BB9FFC}" type="datetime1">
              <a:rPr lang="en-US" smtClean="0"/>
              <a:t>6/11/2024</a:t>
            </a:fld>
            <a:endParaRPr lang="en-US" dirty="0"/>
          </a:p>
        </p:txBody>
      </p:sp>
      <p:sp>
        <p:nvSpPr>
          <p:cNvPr id="3" name="Footer Placeholder 2">
            <a:extLst>
              <a:ext uri="{FF2B5EF4-FFF2-40B4-BE49-F238E27FC236}">
                <a16:creationId xmlns:a16="http://schemas.microsoft.com/office/drawing/2014/main" id="{B7E9C7A0-BD6F-4C54-3BE5-B07E1E71D403}"/>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1D2C15C-B815-16B0-95E9-11D38DF2036C}"/>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585201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CE05-B156-B26A-67FA-06E4D9540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9D53D-277F-0C7B-86E0-899A850A6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A91541-585A-09F7-30FB-03F10C243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ADC45-0474-62F1-C6E0-152D8A65957C}"/>
              </a:ext>
            </a:extLst>
          </p:cNvPr>
          <p:cNvSpPr>
            <a:spLocks noGrp="1"/>
          </p:cNvSpPr>
          <p:nvPr>
            <p:ph type="dt" sz="half" idx="10"/>
          </p:nvPr>
        </p:nvSpPr>
        <p:spPr/>
        <p:txBody>
          <a:bodyPr/>
          <a:lstStyle/>
          <a:p>
            <a:fld id="{E3E68A22-B74D-47E9-801E-9B7E03087051}" type="datetime1">
              <a:rPr lang="en-US" smtClean="0"/>
              <a:t>6/11/2024</a:t>
            </a:fld>
            <a:endParaRPr lang="en-US" dirty="0"/>
          </a:p>
        </p:txBody>
      </p:sp>
      <p:sp>
        <p:nvSpPr>
          <p:cNvPr id="6" name="Footer Placeholder 5">
            <a:extLst>
              <a:ext uri="{FF2B5EF4-FFF2-40B4-BE49-F238E27FC236}">
                <a16:creationId xmlns:a16="http://schemas.microsoft.com/office/drawing/2014/main" id="{77EA2190-CEFD-030D-CE92-84971002BD8D}"/>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D7D16FE4-EE91-C4A5-904B-ACB1223B5B7A}"/>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2885371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A18E-2F41-2157-7579-FFD40A9A7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1E20F-087F-A283-E855-904B428F4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F9B0951-F65F-9675-DC49-E212F62C1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CE929-2623-0B7E-6284-AA56ED777A8F}"/>
              </a:ext>
            </a:extLst>
          </p:cNvPr>
          <p:cNvSpPr>
            <a:spLocks noGrp="1"/>
          </p:cNvSpPr>
          <p:nvPr>
            <p:ph type="dt" sz="half" idx="10"/>
          </p:nvPr>
        </p:nvSpPr>
        <p:spPr/>
        <p:txBody>
          <a:bodyPr/>
          <a:lstStyle/>
          <a:p>
            <a:fld id="{BCE5AC42-7F76-4AFF-A5D4-32EC9FEE6DD7}" type="datetime1">
              <a:rPr lang="en-US" smtClean="0"/>
              <a:t>6/11/2024</a:t>
            </a:fld>
            <a:endParaRPr lang="en-US" dirty="0"/>
          </a:p>
        </p:txBody>
      </p:sp>
      <p:sp>
        <p:nvSpPr>
          <p:cNvPr id="6" name="Footer Placeholder 5">
            <a:extLst>
              <a:ext uri="{FF2B5EF4-FFF2-40B4-BE49-F238E27FC236}">
                <a16:creationId xmlns:a16="http://schemas.microsoft.com/office/drawing/2014/main" id="{D56EA273-0530-041D-2C76-D447B59E3E2A}"/>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BF6DB7F9-32E6-9C0C-8BA3-FCCB26C4968C}"/>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1765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8E47-85B0-44A2-F7E3-CE4DC29BDC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F8241-5FFA-0121-A143-A700D74A6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C5095-76E6-703F-A8C1-A38072F9B5A3}"/>
              </a:ext>
            </a:extLst>
          </p:cNvPr>
          <p:cNvSpPr>
            <a:spLocks noGrp="1"/>
          </p:cNvSpPr>
          <p:nvPr>
            <p:ph type="dt" sz="half" idx="10"/>
          </p:nvPr>
        </p:nvSpPr>
        <p:spPr/>
        <p:txBody>
          <a:bodyPr/>
          <a:lstStyle/>
          <a:p>
            <a:fld id="{4EF1E958-97B0-4F71-9498-C85A0C42657C}" type="datetime1">
              <a:rPr lang="en-US" smtClean="0"/>
              <a:t>6/11/2024</a:t>
            </a:fld>
            <a:endParaRPr lang="en-US" dirty="0"/>
          </a:p>
        </p:txBody>
      </p:sp>
      <p:sp>
        <p:nvSpPr>
          <p:cNvPr id="5" name="Footer Placeholder 4">
            <a:extLst>
              <a:ext uri="{FF2B5EF4-FFF2-40B4-BE49-F238E27FC236}">
                <a16:creationId xmlns:a16="http://schemas.microsoft.com/office/drawing/2014/main" id="{CDF6E82C-4991-E92B-1F95-75F04CFA33D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08AC843-6C53-8169-8ED1-41CB694E25F1}"/>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216965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DEB38-2619-9F50-2DEE-661C2D2E4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E408E-9D31-1A27-2100-8BBFBA1B8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BE06-9981-54EE-397A-09EE454E5876}"/>
              </a:ext>
            </a:extLst>
          </p:cNvPr>
          <p:cNvSpPr>
            <a:spLocks noGrp="1"/>
          </p:cNvSpPr>
          <p:nvPr>
            <p:ph type="dt" sz="half" idx="10"/>
          </p:nvPr>
        </p:nvSpPr>
        <p:spPr/>
        <p:txBody>
          <a:bodyPr/>
          <a:lstStyle/>
          <a:p>
            <a:fld id="{3C384D32-0CE9-468A-BADE-68021620C57E}" type="datetime1">
              <a:rPr lang="en-US" smtClean="0"/>
              <a:t>6/11/2024</a:t>
            </a:fld>
            <a:endParaRPr lang="en-US" dirty="0"/>
          </a:p>
        </p:txBody>
      </p:sp>
      <p:sp>
        <p:nvSpPr>
          <p:cNvPr id="5" name="Footer Placeholder 4">
            <a:extLst>
              <a:ext uri="{FF2B5EF4-FFF2-40B4-BE49-F238E27FC236}">
                <a16:creationId xmlns:a16="http://schemas.microsoft.com/office/drawing/2014/main" id="{F44EC8E2-CC27-F0FD-BBB0-245214F4CA8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4B742AA-5DD8-51CA-F771-0ABE336F1F4C}"/>
              </a:ext>
            </a:extLst>
          </p:cNvPr>
          <p:cNvSpPr>
            <a:spLocks noGrp="1"/>
          </p:cNvSpPr>
          <p:nvPr>
            <p:ph type="sldNum" sz="quarter" idx="12"/>
          </p:nvPr>
        </p:nvSpPr>
        <p:spPr/>
        <p:txBody>
          <a:bodyPr/>
          <a:lstStyle/>
          <a:p>
            <a:fld id="{6CA42A4F-BBD2-4258-ACD9-5E911E523FFB}" type="slidenum">
              <a:rPr lang="en-US" smtClean="0"/>
              <a:t>‹#›</a:t>
            </a:fld>
            <a:endParaRPr lang="en-US" dirty="0"/>
          </a:p>
        </p:txBody>
      </p:sp>
    </p:spTree>
    <p:extLst>
      <p:ext uri="{BB962C8B-B14F-4D97-AF65-F5344CB8AC3E}">
        <p14:creationId xmlns:p14="http://schemas.microsoft.com/office/powerpoint/2010/main" val="103238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9400"/>
            <a:ext cx="12192000" cy="228600"/>
          </a:xfrm>
          <a:prstGeom prst="rect">
            <a:avLst/>
          </a:prstGeom>
          <a:solidFill>
            <a:srgbClr val="002A5C"/>
          </a:solidFill>
          <a:ln w="9525">
            <a:noFill/>
            <a:miter lim="800000"/>
            <a:headEnd/>
            <a:tailEnd/>
          </a:ln>
          <a:effectLst/>
        </p:spPr>
        <p:txBody>
          <a:bodyPr wrap="none" anchor="ctr"/>
          <a:lstStyle/>
          <a:p>
            <a:pPr>
              <a:defRPr/>
            </a:pPr>
            <a:endParaRPr lang="en-US" dirty="0">
              <a:solidFill>
                <a:schemeClr val="bg1"/>
              </a:solidFill>
              <a:cs typeface="+mn-cs"/>
            </a:endParaRPr>
          </a:p>
        </p:txBody>
      </p:sp>
      <p:sp>
        <p:nvSpPr>
          <p:cNvPr id="5" name="Rectangle 7"/>
          <p:cNvSpPr>
            <a:spLocks noChangeArrowheads="1"/>
          </p:cNvSpPr>
          <p:nvPr/>
        </p:nvSpPr>
        <p:spPr bwMode="auto">
          <a:xfrm>
            <a:off x="101600" y="6324600"/>
            <a:ext cx="8940800" cy="533400"/>
          </a:xfrm>
          <a:prstGeom prst="rect">
            <a:avLst/>
          </a:prstGeom>
          <a:noFill/>
          <a:ln w="9525">
            <a:noFill/>
            <a:miter lim="800000"/>
            <a:headEnd/>
            <a:tailEnd/>
          </a:ln>
          <a:effectLst/>
        </p:spPr>
        <p:txBody>
          <a:bodyPr bIns="9144" anchor="b"/>
          <a:lstStyle/>
          <a:p>
            <a:pPr>
              <a:defRPr/>
            </a:pPr>
            <a:endParaRPr lang="en-US" sz="1300" b="1" dirty="0">
              <a:solidFill>
                <a:schemeClr val="bg1"/>
              </a:solidFill>
            </a:endParaRPr>
          </a:p>
        </p:txBody>
      </p:sp>
      <p:sp>
        <p:nvSpPr>
          <p:cNvPr id="4098" name="Rectangle 2"/>
          <p:cNvSpPr>
            <a:spLocks noGrp="1" noChangeArrowheads="1"/>
          </p:cNvSpPr>
          <p:nvPr>
            <p:ph type="ctrTitle"/>
          </p:nvPr>
        </p:nvSpPr>
        <p:spPr>
          <a:xfrm>
            <a:off x="914400" y="2130427"/>
            <a:ext cx="10363200" cy="1470025"/>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A5C"/>
                </a:solidFill>
                <a:effectLst>
                  <a:outerShdw blurRad="38100" dist="38100" dir="2700000" algn="tl">
                    <a:srgbClr val="C0C0C0"/>
                  </a:outerShdw>
                </a:effectLst>
              </a:defRPr>
            </a:lvl1pPr>
          </a:lstStyle>
          <a:p>
            <a:r>
              <a:rPr lang="en-US"/>
              <a:t>Click to edit Master subtitle style</a:t>
            </a:r>
            <a:endParaRPr lang="en-US" dirty="0"/>
          </a:p>
        </p:txBody>
      </p:sp>
      <p:sp>
        <p:nvSpPr>
          <p:cNvPr id="6" name="Slide Number Placeholder 5"/>
          <p:cNvSpPr>
            <a:spLocks noGrp="1" noChangeArrowheads="1"/>
          </p:cNvSpPr>
          <p:nvPr>
            <p:ph type="sldNum" sz="quarter" idx="10"/>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E09C008-5E80-47FB-93D7-455BD7DD0E53}" type="slidenum">
              <a:rPr lang="en-US"/>
              <a:pPr>
                <a:defRPr/>
              </a:pPr>
              <a:t>‹#›</a:t>
            </a:fld>
            <a:endParaRPr lang="en-US" dirty="0"/>
          </a:p>
        </p:txBody>
      </p:sp>
    </p:spTree>
    <p:extLst>
      <p:ext uri="{BB962C8B-B14F-4D97-AF65-F5344CB8AC3E}">
        <p14:creationId xmlns:p14="http://schemas.microsoft.com/office/powerpoint/2010/main" val="4074184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0972800" cy="563562"/>
          </a:xfr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idx="1"/>
          </p:nvPr>
        </p:nvSpPr>
        <p:spPr>
          <a:xfrm>
            <a:off x="203200" y="1143001"/>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94140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88477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5C"/>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43002"/>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2"/>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35372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00383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9772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37473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7005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96127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89296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71367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ftr" sz="quarter" idx="10"/>
          </p:nvPr>
        </p:nvSpPr>
        <p:spPr>
          <a:xfrm>
            <a:off x="4038600" y="6356354"/>
            <a:ext cx="41148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582957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6272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6" name="Rectangle 4"/>
          <p:cNvSpPr>
            <a:spLocks noChangeArrowheads="1"/>
          </p:cNvSpPr>
          <p:nvPr userDrawn="1"/>
        </p:nvSpPr>
        <p:spPr bwMode="auto">
          <a:xfrm>
            <a:off x="0" y="6629400"/>
            <a:ext cx="12192000" cy="228600"/>
          </a:xfrm>
          <a:prstGeom prst="rect">
            <a:avLst/>
          </a:prstGeom>
          <a:solidFill>
            <a:srgbClr val="002060"/>
          </a:solidFill>
          <a:ln w="9525">
            <a:noFill/>
            <a:miter lim="800000"/>
            <a:headEnd/>
            <a:tailEnd/>
          </a:ln>
          <a:effectLst/>
        </p:spPr>
        <p:txBody>
          <a:bodyPr wrap="none" anchor="ctr"/>
          <a:lstStyle/>
          <a:p>
            <a:pPr>
              <a:defRPr/>
            </a:pPr>
            <a:endParaRPr lang="en-US" dirty="0">
              <a:cs typeface="+mn-cs"/>
            </a:endParaRPr>
          </a:p>
        </p:txBody>
      </p:sp>
      <p:sp>
        <p:nvSpPr>
          <p:cNvPr id="3074" name="Rectangle 2"/>
          <p:cNvSpPr>
            <a:spLocks noGrp="1" noChangeArrowheads="1"/>
          </p:cNvSpPr>
          <p:nvPr>
            <p:ph type="title"/>
          </p:nvPr>
        </p:nvSpPr>
        <p:spPr bwMode="auto">
          <a:xfrm>
            <a:off x="609600" y="274638"/>
            <a:ext cx="10972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100" name="Rectangle 3"/>
          <p:cNvSpPr>
            <a:spLocks noGrp="1" noChangeArrowheads="1"/>
          </p:cNvSpPr>
          <p:nvPr>
            <p:ph type="body" idx="1"/>
          </p:nvPr>
        </p:nvSpPr>
        <p:spPr bwMode="auto">
          <a:xfrm>
            <a:off x="609600" y="1143002"/>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77" name="Line 5"/>
          <p:cNvSpPr>
            <a:spLocks noChangeShapeType="1"/>
          </p:cNvSpPr>
          <p:nvPr userDrawn="1"/>
        </p:nvSpPr>
        <p:spPr bwMode="auto">
          <a:xfrm>
            <a:off x="203200" y="990600"/>
            <a:ext cx="11684000" cy="0"/>
          </a:xfrm>
          <a:prstGeom prst="line">
            <a:avLst/>
          </a:prstGeom>
          <a:noFill/>
          <a:ln w="63500">
            <a:solidFill>
              <a:srgbClr val="C00000"/>
            </a:solidFill>
            <a:round/>
            <a:headEnd/>
            <a:tailEnd/>
          </a:ln>
          <a:effectLst/>
        </p:spPr>
        <p:txBody>
          <a:bodyPr/>
          <a:lstStyle/>
          <a:p>
            <a:pPr>
              <a:defRPr/>
            </a:pPr>
            <a:endParaRPr lang="en-US" dirty="0">
              <a:cs typeface="+mn-cs"/>
            </a:endParaRPr>
          </a:p>
        </p:txBody>
      </p:sp>
      <p:sp>
        <p:nvSpPr>
          <p:cNvPr id="3078" name="Rectangle 6"/>
          <p:cNvSpPr>
            <a:spLocks noGrp="1" noChangeArrowheads="1"/>
          </p:cNvSpPr>
          <p:nvPr>
            <p:ph type="ftr" sz="quarter" idx="3"/>
          </p:nvPr>
        </p:nvSpPr>
        <p:spPr bwMode="auto">
          <a:xfrm>
            <a:off x="101600" y="6324600"/>
            <a:ext cx="8940800" cy="533400"/>
          </a:xfrm>
          <a:prstGeom prst="rect">
            <a:avLst/>
          </a:prstGeom>
          <a:noFill/>
          <a:ln w="9525">
            <a:noFill/>
            <a:miter lim="800000"/>
            <a:headEnd/>
            <a:tailEnd/>
          </a:ln>
          <a:effectLst/>
        </p:spPr>
        <p:txBody>
          <a:bodyPr vert="horz" wrap="square" lIns="91440" tIns="45720" rIns="91440" bIns="9144" numCol="1" anchor="b" anchorCtr="0" compatLnSpc="1">
            <a:prstTxWarp prst="textNoShape">
              <a:avLst/>
            </a:prstTxWarp>
          </a:bodyPr>
          <a:lstStyle>
            <a:lvl1pPr>
              <a:defRPr sz="1300" b="1">
                <a:solidFill>
                  <a:schemeClr val="bg1"/>
                </a:solidFill>
                <a:cs typeface="+mn-cs"/>
              </a:defRPr>
            </a:lvl1pPr>
          </a:lstStyle>
          <a:p>
            <a:pPr>
              <a:defRPr/>
            </a:pPr>
            <a:endParaRPr lang="en-US" dirty="0"/>
          </a:p>
        </p:txBody>
      </p:sp>
      <p:sp>
        <p:nvSpPr>
          <p:cNvPr id="3081" name="Rectangle 9"/>
          <p:cNvSpPr>
            <a:spLocks noChangeArrowheads="1"/>
          </p:cNvSpPr>
          <p:nvPr/>
        </p:nvSpPr>
        <p:spPr bwMode="auto">
          <a:xfrm>
            <a:off x="9347200" y="6381750"/>
            <a:ext cx="2844800" cy="476250"/>
          </a:xfrm>
          <a:prstGeom prst="rect">
            <a:avLst/>
          </a:prstGeom>
          <a:noFill/>
          <a:ln w="9525">
            <a:noFill/>
            <a:miter lim="800000"/>
            <a:headEnd/>
            <a:tailEnd/>
          </a:ln>
          <a:effectLst/>
        </p:spPr>
        <p:txBody>
          <a:bodyPr anchor="b"/>
          <a:lstStyle/>
          <a:p>
            <a:pPr algn="r">
              <a:defRPr/>
            </a:pPr>
            <a:fld id="{5FFEFFF7-A3E4-4053-9B14-DECD64AE0F65}" type="slidenum">
              <a:rPr lang="en-US" sz="1000" b="1">
                <a:solidFill>
                  <a:schemeClr val="bg1"/>
                </a:solidFill>
              </a:rPr>
              <a:pPr algn="r">
                <a:defRPr/>
              </a:pPr>
              <a:t>‹#›</a:t>
            </a:fld>
            <a:endParaRPr lang="en-US" sz="10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3" r:id="rId12"/>
    <p:sldLayoutId id="2147483726" r:id="rId13"/>
    <p:sldLayoutId id="2147483727" r:id="rId14"/>
    <p:sldLayoutId id="2147483733" r:id="rId15"/>
  </p:sldLayoutIdLst>
  <p:hf hdr="0" ftr="0" dt="0"/>
  <p:txStyles>
    <p:titleStyle>
      <a:lvl1pPr algn="l" rtl="0" eaLnBrk="1" fontAlgn="base" hangingPunct="1">
        <a:spcBef>
          <a:spcPct val="0"/>
        </a:spcBef>
        <a:spcAft>
          <a:spcPct val="0"/>
        </a:spcAft>
        <a:defRPr sz="3600" baseline="0">
          <a:solidFill>
            <a:srgbClr val="002060"/>
          </a:solidFill>
          <a:effectLst/>
          <a:latin typeface="+mj-lt"/>
          <a:ea typeface="+mj-ea"/>
          <a:cs typeface="+mj-cs"/>
        </a:defRPr>
      </a:lvl1pPr>
      <a:lvl2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2pPr>
      <a:lvl3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3pPr>
      <a:lvl4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4pPr>
      <a:lvl5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5pPr>
      <a:lvl6pPr marL="4572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6pPr>
      <a:lvl7pPr marL="9144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7pPr>
      <a:lvl8pPr marL="13716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8pPr>
      <a:lvl9pPr marL="18288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5F8EA-EC1F-4F6B-82E1-20CCD263D84D}" type="datetime1">
              <a:rPr lang="en-US" smtClean="0"/>
              <a:t>6/11/2024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43C7E-22F8-4BB8-B97B-2C81366FD728}" type="slidenum">
              <a:rPr lang="en-US" smtClean="0"/>
              <a:t>‹#›</a:t>
            </a:fld>
            <a:endParaRPr lang="en-US" dirty="0"/>
          </a:p>
        </p:txBody>
      </p:sp>
    </p:spTree>
    <p:extLst>
      <p:ext uri="{BB962C8B-B14F-4D97-AF65-F5344CB8AC3E}">
        <p14:creationId xmlns:p14="http://schemas.microsoft.com/office/powerpoint/2010/main" val="29567093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6" name="Rectangle 4"/>
          <p:cNvSpPr>
            <a:spLocks noChangeArrowheads="1"/>
          </p:cNvSpPr>
          <p:nvPr userDrawn="1"/>
        </p:nvSpPr>
        <p:spPr bwMode="auto">
          <a:xfrm>
            <a:off x="0" y="6629400"/>
            <a:ext cx="12192000" cy="228600"/>
          </a:xfrm>
          <a:prstGeom prst="rect">
            <a:avLst/>
          </a:prstGeom>
          <a:solidFill>
            <a:srgbClr val="002060"/>
          </a:solidFill>
          <a:ln w="9525">
            <a:noFill/>
            <a:miter lim="800000"/>
            <a:headEnd/>
            <a:tailEnd/>
          </a:ln>
          <a:effectLst/>
        </p:spPr>
        <p:txBody>
          <a:bodyPr wrap="none" anchor="ctr"/>
          <a:lstStyle/>
          <a:p>
            <a:pPr>
              <a:defRPr/>
            </a:pPr>
            <a:endParaRPr lang="en-US" dirty="0">
              <a:cs typeface="+mn-cs"/>
            </a:endParaRPr>
          </a:p>
        </p:txBody>
      </p:sp>
      <p:sp>
        <p:nvSpPr>
          <p:cNvPr id="3074" name="Rectangle 2"/>
          <p:cNvSpPr>
            <a:spLocks noGrp="1" noChangeArrowheads="1"/>
          </p:cNvSpPr>
          <p:nvPr>
            <p:ph type="title"/>
          </p:nvPr>
        </p:nvSpPr>
        <p:spPr bwMode="auto">
          <a:xfrm>
            <a:off x="609600" y="274638"/>
            <a:ext cx="10972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Rectangle 3"/>
          <p:cNvSpPr>
            <a:spLocks noGrp="1" noChangeArrowheads="1"/>
          </p:cNvSpPr>
          <p:nvPr>
            <p:ph type="body" idx="1"/>
          </p:nvPr>
        </p:nvSpPr>
        <p:spPr bwMode="auto">
          <a:xfrm>
            <a:off x="609600" y="1143002"/>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7" name="Line 5"/>
          <p:cNvSpPr>
            <a:spLocks noChangeShapeType="1"/>
          </p:cNvSpPr>
          <p:nvPr userDrawn="1"/>
        </p:nvSpPr>
        <p:spPr bwMode="auto">
          <a:xfrm>
            <a:off x="203200" y="990600"/>
            <a:ext cx="11684000" cy="0"/>
          </a:xfrm>
          <a:prstGeom prst="line">
            <a:avLst/>
          </a:prstGeom>
          <a:noFill/>
          <a:ln w="63500">
            <a:solidFill>
              <a:srgbClr val="C00000"/>
            </a:solidFill>
            <a:round/>
            <a:headEnd/>
            <a:tailEnd/>
          </a:ln>
          <a:effectLst/>
        </p:spPr>
        <p:txBody>
          <a:bodyPr/>
          <a:lstStyle/>
          <a:p>
            <a:pPr>
              <a:defRPr/>
            </a:pPr>
            <a:endParaRPr lang="en-US" dirty="0">
              <a:cs typeface="+mn-cs"/>
            </a:endParaRPr>
          </a:p>
        </p:txBody>
      </p:sp>
      <p:sp>
        <p:nvSpPr>
          <p:cNvPr id="3078" name="Rectangle 6"/>
          <p:cNvSpPr>
            <a:spLocks noGrp="1" noChangeArrowheads="1"/>
          </p:cNvSpPr>
          <p:nvPr>
            <p:ph type="ftr" sz="quarter" idx="3"/>
          </p:nvPr>
        </p:nvSpPr>
        <p:spPr bwMode="auto">
          <a:xfrm>
            <a:off x="101600" y="6324600"/>
            <a:ext cx="8940800" cy="533400"/>
          </a:xfrm>
          <a:prstGeom prst="rect">
            <a:avLst/>
          </a:prstGeom>
          <a:noFill/>
          <a:ln w="9525">
            <a:noFill/>
            <a:miter lim="800000"/>
            <a:headEnd/>
            <a:tailEnd/>
          </a:ln>
          <a:effectLst/>
        </p:spPr>
        <p:txBody>
          <a:bodyPr vert="horz" wrap="square" lIns="91440" tIns="45720" rIns="91440" bIns="9144" numCol="1" anchor="b" anchorCtr="0" compatLnSpc="1">
            <a:prstTxWarp prst="textNoShape">
              <a:avLst/>
            </a:prstTxWarp>
          </a:bodyPr>
          <a:lstStyle>
            <a:lvl1pPr>
              <a:defRPr sz="1300" b="1">
                <a:solidFill>
                  <a:schemeClr val="bg1"/>
                </a:solidFill>
                <a:cs typeface="+mn-cs"/>
              </a:defRPr>
            </a:lvl1pPr>
          </a:lstStyle>
          <a:p>
            <a:pPr>
              <a:defRPr/>
            </a:pPr>
            <a:endParaRPr lang="en-US" dirty="0"/>
          </a:p>
        </p:txBody>
      </p:sp>
    </p:spTree>
    <p:extLst>
      <p:ext uri="{BB962C8B-B14F-4D97-AF65-F5344CB8AC3E}">
        <p14:creationId xmlns:p14="http://schemas.microsoft.com/office/powerpoint/2010/main" val="36724364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hf hdr="0" ftr="0" dt="0"/>
  <p:txStyles>
    <p:titleStyle>
      <a:lvl1pPr algn="l" rtl="0" eaLnBrk="0" fontAlgn="base" hangingPunct="0">
        <a:spcBef>
          <a:spcPct val="0"/>
        </a:spcBef>
        <a:spcAft>
          <a:spcPct val="0"/>
        </a:spcAft>
        <a:defRPr sz="3600" baseline="0">
          <a:solidFill>
            <a:srgbClr val="002060"/>
          </a:solidFill>
          <a:effectLst/>
          <a:latin typeface="+mj-lt"/>
          <a:ea typeface="+mj-ea"/>
          <a:cs typeface="+mj-cs"/>
        </a:defRPr>
      </a:lvl1pPr>
      <a:lvl2pPr algn="l" rtl="0" eaLnBrk="0" fontAlgn="base" hangingPunct="0">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456A6-6510-9056-A71F-435B6DB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9429D-EE4C-0EE5-7CCD-5572A6200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3E643-AF8D-5246-7398-37948919D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AFA4D-C9B2-474A-B402-FD8D6ABFC3F3}" type="datetime1">
              <a:rPr lang="en-US" smtClean="0"/>
              <a:t>6/11/2024</a:t>
            </a:fld>
            <a:endParaRPr lang="en-US" dirty="0"/>
          </a:p>
        </p:txBody>
      </p:sp>
      <p:sp>
        <p:nvSpPr>
          <p:cNvPr id="5" name="Footer Placeholder 4">
            <a:extLst>
              <a:ext uri="{FF2B5EF4-FFF2-40B4-BE49-F238E27FC236}">
                <a16:creationId xmlns:a16="http://schemas.microsoft.com/office/drawing/2014/main" id="{7DB7FF53-1A74-96BF-F3BA-388C7512B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EADD6787-19C4-4EC3-E378-40A6DBABB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2A4F-BBD2-4258-ACD9-5E911E523FFB}" type="slidenum">
              <a:rPr lang="en-US" smtClean="0"/>
              <a:t>‹#›</a:t>
            </a:fld>
            <a:endParaRPr lang="en-US" dirty="0"/>
          </a:p>
        </p:txBody>
      </p:sp>
      <p:sp>
        <p:nvSpPr>
          <p:cNvPr id="7" name="Rectangle 4">
            <a:extLst>
              <a:ext uri="{FF2B5EF4-FFF2-40B4-BE49-F238E27FC236}">
                <a16:creationId xmlns:a16="http://schemas.microsoft.com/office/drawing/2014/main" id="{6C9F733A-1A7C-FD57-DFCC-7152054E8632}"/>
              </a:ext>
            </a:extLst>
          </p:cNvPr>
          <p:cNvSpPr>
            <a:spLocks noChangeArrowheads="1"/>
          </p:cNvSpPr>
          <p:nvPr userDrawn="1"/>
        </p:nvSpPr>
        <p:spPr bwMode="auto">
          <a:xfrm>
            <a:off x="0" y="6629400"/>
            <a:ext cx="12192000" cy="228600"/>
          </a:xfrm>
          <a:prstGeom prst="rect">
            <a:avLst/>
          </a:prstGeom>
          <a:solidFill>
            <a:srgbClr val="002060"/>
          </a:solidFill>
          <a:ln w="9525">
            <a:noFill/>
            <a:miter lim="800000"/>
            <a:headEnd/>
            <a:tailEnd/>
          </a:ln>
          <a:effectLst/>
        </p:spPr>
        <p:txBody>
          <a:bodyPr wrap="none" anchor="ctr"/>
          <a:lstStyle/>
          <a:p>
            <a:pPr>
              <a:defRPr/>
            </a:pPr>
            <a:endParaRPr lang="en-US" dirty="0">
              <a:cs typeface="+mn-cs"/>
            </a:endParaRPr>
          </a:p>
        </p:txBody>
      </p:sp>
      <p:sp>
        <p:nvSpPr>
          <p:cNvPr id="8" name="Line 5">
            <a:extLst>
              <a:ext uri="{FF2B5EF4-FFF2-40B4-BE49-F238E27FC236}">
                <a16:creationId xmlns:a16="http://schemas.microsoft.com/office/drawing/2014/main" id="{D182200B-F080-54A7-7F3C-B41E90B2696C}"/>
              </a:ext>
            </a:extLst>
          </p:cNvPr>
          <p:cNvSpPr>
            <a:spLocks noChangeShapeType="1"/>
          </p:cNvSpPr>
          <p:nvPr userDrawn="1"/>
        </p:nvSpPr>
        <p:spPr bwMode="auto">
          <a:xfrm>
            <a:off x="203200" y="990600"/>
            <a:ext cx="11684000" cy="0"/>
          </a:xfrm>
          <a:prstGeom prst="line">
            <a:avLst/>
          </a:prstGeom>
          <a:noFill/>
          <a:ln w="63500">
            <a:solidFill>
              <a:srgbClr val="C00000"/>
            </a:solidFill>
            <a:round/>
            <a:headEnd/>
            <a:tailEnd/>
          </a:ln>
          <a:effectLst/>
        </p:spPr>
        <p:txBody>
          <a:bodyPr/>
          <a:lstStyle/>
          <a:p>
            <a:pPr>
              <a:defRPr/>
            </a:pPr>
            <a:endParaRPr lang="en-US" dirty="0">
              <a:cs typeface="+mn-cs"/>
            </a:endParaRPr>
          </a:p>
        </p:txBody>
      </p:sp>
    </p:spTree>
    <p:extLst>
      <p:ext uri="{BB962C8B-B14F-4D97-AF65-F5344CB8AC3E}">
        <p14:creationId xmlns:p14="http://schemas.microsoft.com/office/powerpoint/2010/main" val="342318992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6" name="Rectangle 4"/>
          <p:cNvSpPr>
            <a:spLocks noChangeArrowheads="1"/>
          </p:cNvSpPr>
          <p:nvPr userDrawn="1"/>
        </p:nvSpPr>
        <p:spPr bwMode="auto">
          <a:xfrm>
            <a:off x="0" y="6629400"/>
            <a:ext cx="12192000" cy="228600"/>
          </a:xfrm>
          <a:prstGeom prst="rect">
            <a:avLst/>
          </a:prstGeom>
          <a:solidFill>
            <a:srgbClr val="002060"/>
          </a:solidFill>
          <a:ln w="9525">
            <a:noFill/>
            <a:miter lim="800000"/>
            <a:headEnd/>
            <a:tailEnd/>
          </a:ln>
          <a:effectLst/>
        </p:spPr>
        <p:txBody>
          <a:bodyPr wrap="none" anchor="ctr"/>
          <a:lstStyle/>
          <a:p>
            <a:pPr>
              <a:defRPr/>
            </a:pPr>
            <a:endParaRPr lang="en-US" dirty="0">
              <a:cs typeface="+mn-cs"/>
            </a:endParaRPr>
          </a:p>
        </p:txBody>
      </p:sp>
      <p:sp>
        <p:nvSpPr>
          <p:cNvPr id="3074" name="Rectangle 2"/>
          <p:cNvSpPr>
            <a:spLocks noGrp="1" noChangeArrowheads="1"/>
          </p:cNvSpPr>
          <p:nvPr>
            <p:ph type="title"/>
          </p:nvPr>
        </p:nvSpPr>
        <p:spPr bwMode="auto">
          <a:xfrm>
            <a:off x="609600" y="274638"/>
            <a:ext cx="10972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100" name="Rectangle 3"/>
          <p:cNvSpPr>
            <a:spLocks noGrp="1" noChangeArrowheads="1"/>
          </p:cNvSpPr>
          <p:nvPr>
            <p:ph type="body" idx="1"/>
          </p:nvPr>
        </p:nvSpPr>
        <p:spPr bwMode="auto">
          <a:xfrm>
            <a:off x="609600" y="1143002"/>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77" name="Line 5"/>
          <p:cNvSpPr>
            <a:spLocks noChangeShapeType="1"/>
          </p:cNvSpPr>
          <p:nvPr userDrawn="1"/>
        </p:nvSpPr>
        <p:spPr bwMode="auto">
          <a:xfrm>
            <a:off x="203200" y="990600"/>
            <a:ext cx="11684000" cy="0"/>
          </a:xfrm>
          <a:prstGeom prst="line">
            <a:avLst/>
          </a:prstGeom>
          <a:noFill/>
          <a:ln w="63500">
            <a:solidFill>
              <a:srgbClr val="C00000"/>
            </a:solidFill>
            <a:round/>
            <a:headEnd/>
            <a:tailEnd/>
          </a:ln>
          <a:effectLst/>
        </p:spPr>
        <p:txBody>
          <a:bodyPr/>
          <a:lstStyle/>
          <a:p>
            <a:pPr>
              <a:defRPr/>
            </a:pPr>
            <a:endParaRPr lang="en-US" dirty="0">
              <a:cs typeface="+mn-cs"/>
            </a:endParaRPr>
          </a:p>
        </p:txBody>
      </p:sp>
      <p:sp>
        <p:nvSpPr>
          <p:cNvPr id="3078" name="Rectangle 6"/>
          <p:cNvSpPr>
            <a:spLocks noGrp="1" noChangeArrowheads="1"/>
          </p:cNvSpPr>
          <p:nvPr>
            <p:ph type="ftr" sz="quarter" idx="3"/>
          </p:nvPr>
        </p:nvSpPr>
        <p:spPr bwMode="auto">
          <a:xfrm>
            <a:off x="101600" y="6324600"/>
            <a:ext cx="8940800" cy="533400"/>
          </a:xfrm>
          <a:prstGeom prst="rect">
            <a:avLst/>
          </a:prstGeom>
          <a:noFill/>
          <a:ln w="9525">
            <a:noFill/>
            <a:miter lim="800000"/>
            <a:headEnd/>
            <a:tailEnd/>
          </a:ln>
          <a:effectLst/>
        </p:spPr>
        <p:txBody>
          <a:bodyPr vert="horz" wrap="square" lIns="91440" tIns="45720" rIns="91440" bIns="9144" numCol="1" anchor="b" anchorCtr="0" compatLnSpc="1">
            <a:prstTxWarp prst="textNoShape">
              <a:avLst/>
            </a:prstTxWarp>
          </a:bodyPr>
          <a:lstStyle>
            <a:lvl1pPr>
              <a:defRPr sz="1300" b="1">
                <a:solidFill>
                  <a:schemeClr val="bg1"/>
                </a:solidFill>
                <a:cs typeface="+mn-cs"/>
              </a:defRPr>
            </a:lvl1pPr>
          </a:lstStyle>
          <a:p>
            <a:pPr>
              <a:defRPr/>
            </a:pPr>
            <a:endParaRPr lang="en-US" dirty="0"/>
          </a:p>
        </p:txBody>
      </p:sp>
      <p:sp>
        <p:nvSpPr>
          <p:cNvPr id="3081" name="Rectangle 9"/>
          <p:cNvSpPr>
            <a:spLocks noChangeArrowheads="1"/>
          </p:cNvSpPr>
          <p:nvPr/>
        </p:nvSpPr>
        <p:spPr bwMode="auto">
          <a:xfrm>
            <a:off x="9347200" y="6381750"/>
            <a:ext cx="2844800" cy="476250"/>
          </a:xfrm>
          <a:prstGeom prst="rect">
            <a:avLst/>
          </a:prstGeom>
          <a:noFill/>
          <a:ln w="9525">
            <a:noFill/>
            <a:miter lim="800000"/>
            <a:headEnd/>
            <a:tailEnd/>
          </a:ln>
          <a:effectLst/>
        </p:spPr>
        <p:txBody>
          <a:bodyPr anchor="b"/>
          <a:lstStyle/>
          <a:p>
            <a:pPr algn="r">
              <a:defRPr/>
            </a:pPr>
            <a:fld id="{5FFEFFF7-A3E4-4053-9B14-DECD64AE0F65}" type="slidenum">
              <a:rPr lang="en-US" sz="1000" b="1">
                <a:solidFill>
                  <a:schemeClr val="bg1"/>
                </a:solidFill>
              </a:rPr>
              <a:pPr algn="r">
                <a:defRPr/>
              </a:pPr>
              <a:t>‹#›</a:t>
            </a:fld>
            <a:endParaRPr lang="en-US" sz="1000" b="1" dirty="0">
              <a:solidFill>
                <a:schemeClr val="bg1"/>
              </a:solidFill>
            </a:endParaRPr>
          </a:p>
        </p:txBody>
      </p:sp>
    </p:spTree>
    <p:extLst>
      <p:ext uri="{BB962C8B-B14F-4D97-AF65-F5344CB8AC3E}">
        <p14:creationId xmlns:p14="http://schemas.microsoft.com/office/powerpoint/2010/main" val="296734616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2" r:id="rId12"/>
    <p:sldLayoutId id="2147483803" r:id="rId13"/>
  </p:sldLayoutIdLst>
  <p:hf hdr="0" ftr="0" dt="0"/>
  <p:txStyles>
    <p:titleStyle>
      <a:lvl1pPr algn="l" rtl="0" eaLnBrk="1" fontAlgn="base" hangingPunct="1">
        <a:spcBef>
          <a:spcPct val="0"/>
        </a:spcBef>
        <a:spcAft>
          <a:spcPct val="0"/>
        </a:spcAft>
        <a:defRPr sz="3600" baseline="0">
          <a:solidFill>
            <a:srgbClr val="002060"/>
          </a:solidFill>
          <a:effectLst/>
          <a:latin typeface="+mj-lt"/>
          <a:ea typeface="+mj-ea"/>
          <a:cs typeface="+mj-cs"/>
        </a:defRPr>
      </a:lvl1pPr>
      <a:lvl2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2pPr>
      <a:lvl3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3pPr>
      <a:lvl4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4pPr>
      <a:lvl5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5pPr>
      <a:lvl6pPr marL="4572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6pPr>
      <a:lvl7pPr marL="9144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7pPr>
      <a:lvl8pPr marL="13716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8pPr>
      <a:lvl9pPr marL="18288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
            <a:extLst>
              <a:ext uri="{FF2B5EF4-FFF2-40B4-BE49-F238E27FC236}">
                <a16:creationId xmlns:a16="http://schemas.microsoft.com/office/drawing/2014/main" id="{9CCCDC95-220F-791B-6F0D-493BE8612A98}"/>
              </a:ext>
            </a:extLst>
          </p:cNvPr>
          <p:cNvSpPr txBox="1">
            <a:spLocks noGrp="1" noChangeArrowheads="1"/>
          </p:cNvSpPr>
          <p:nvPr>
            <p:ph type="title" idx="4294967295"/>
          </p:nvPr>
        </p:nvSpPr>
        <p:spPr bwMode="auto">
          <a:xfrm>
            <a:off x="1566239" y="3468224"/>
            <a:ext cx="8610600" cy="182382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1" fontAlgn="base" hangingPunct="1">
              <a:spcBef>
                <a:spcPct val="0"/>
              </a:spcBef>
              <a:spcAft>
                <a:spcPct val="0"/>
              </a:spcAft>
              <a:defRPr sz="3600" baseline="0">
                <a:solidFill>
                  <a:srgbClr val="002060"/>
                </a:solidFill>
                <a:effectLst/>
                <a:latin typeface="+mj-lt"/>
                <a:ea typeface="+mj-ea"/>
                <a:cs typeface="+mj-cs"/>
              </a:defRPr>
            </a:lvl1pPr>
            <a:lvl2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2pPr>
            <a:lvl3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3pPr>
            <a:lvl4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4pPr>
            <a:lvl5pPr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5pPr>
            <a:lvl6pPr marL="4572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6pPr>
            <a:lvl7pPr marL="9144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7pPr>
            <a:lvl8pPr marL="13716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8pPr>
            <a:lvl9pPr marL="1828800" algn="l" rtl="0" eaLnBrk="1" fontAlgn="base" hangingPunct="1">
              <a:spcBef>
                <a:spcPct val="0"/>
              </a:spcBef>
              <a:spcAft>
                <a:spcPct val="0"/>
              </a:spcAft>
              <a:defRPr sz="3600">
                <a:solidFill>
                  <a:srgbClr val="0033CC"/>
                </a:solidFill>
                <a:effectLst>
                  <a:outerShdw blurRad="38100" dist="38100" dir="2700000" algn="tl">
                    <a:srgbClr val="C0C0C0"/>
                  </a:outerShdw>
                </a:effectLst>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Arial"/>
                <a:ea typeface="+mj-ea"/>
                <a:cs typeface="Arial"/>
              </a:rPr>
              <a:t>A Path to Improve Customer Service</a:t>
            </a:r>
          </a:p>
        </p:txBody>
      </p:sp>
      <p:pic>
        <p:nvPicPr>
          <p:cNvPr id="28" name="Content Placeholder 27" descr="Social Security Administration, USA. Logo with tagline: Securing today and tomorrow">
            <a:extLst>
              <a:ext uri="{FF2B5EF4-FFF2-40B4-BE49-F238E27FC236}">
                <a16:creationId xmlns:a16="http://schemas.microsoft.com/office/drawing/2014/main" id="{A46FE12D-3828-4AA2-9080-47DB61CFE3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48600" y="1728269"/>
            <a:ext cx="3179618" cy="1271847"/>
          </a:xfrm>
          <a:prstGeom prst="rect">
            <a:avLst/>
          </a:prstGeom>
        </p:spPr>
      </p:pic>
      <p:sp>
        <p:nvSpPr>
          <p:cNvPr id="2" name="TextBox 1">
            <a:extLst>
              <a:ext uri="{FF2B5EF4-FFF2-40B4-BE49-F238E27FC236}">
                <a16:creationId xmlns:a16="http://schemas.microsoft.com/office/drawing/2014/main" id="{545D44E4-F32F-6403-E1F7-D25A0B905BA6}"/>
              </a:ext>
            </a:extLst>
          </p:cNvPr>
          <p:cNvSpPr txBox="1"/>
          <p:nvPr/>
        </p:nvSpPr>
        <p:spPr>
          <a:xfrm>
            <a:off x="9525000" y="6172200"/>
            <a:ext cx="2209800" cy="307777"/>
          </a:xfrm>
          <a:prstGeom prst="rect">
            <a:avLst/>
          </a:prstGeom>
          <a:noFill/>
        </p:spPr>
        <p:txBody>
          <a:bodyPr wrap="square" rtlCol="0">
            <a:spAutoFit/>
          </a:bodyPr>
          <a:lstStyle/>
          <a:p>
            <a:pPr algn="r"/>
            <a:r>
              <a:rPr lang="en-US" sz="1400" dirty="0"/>
              <a:t>May 2024</a:t>
            </a:r>
          </a:p>
        </p:txBody>
      </p:sp>
    </p:spTree>
    <p:extLst>
      <p:ext uri="{BB962C8B-B14F-4D97-AF65-F5344CB8AC3E}">
        <p14:creationId xmlns:p14="http://schemas.microsoft.com/office/powerpoint/2010/main" val="33985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B7180C-AB1C-BF9A-A500-7AEAD1D2FFCD}"/>
              </a:ext>
              <a:ext uri="{C183D7F6-B498-43B3-948B-1728B52AA6E4}">
                <adec:decorative xmlns:adec="http://schemas.microsoft.com/office/drawing/2017/decorative" val="1"/>
              </a:ext>
            </a:extLst>
          </p:cNvPr>
          <p:cNvSpPr>
            <a:spLocks noGrp="1"/>
          </p:cNvSpPr>
          <p:nvPr>
            <p:ph type="sldNum" sz="quarter" idx="12"/>
          </p:nvPr>
        </p:nvSpPr>
        <p:spPr/>
        <p:txBody>
          <a:bodyPr/>
          <a:lstStyle/>
          <a:p>
            <a:fld id="{08743C7E-22F8-4BB8-B97B-2C81366FD728}" type="slidenum">
              <a:rPr lang="en-US" smtClean="0"/>
              <a:t>2</a:t>
            </a:fld>
            <a:endParaRPr lang="en-US" dirty="0"/>
          </a:p>
        </p:txBody>
      </p:sp>
      <p:sp>
        <p:nvSpPr>
          <p:cNvPr id="4" name="Title 3">
            <a:extLst>
              <a:ext uri="{FF2B5EF4-FFF2-40B4-BE49-F238E27FC236}">
                <a16:creationId xmlns:a16="http://schemas.microsoft.com/office/drawing/2014/main" id="{44796FA0-360B-7559-65D8-9506015A4753}"/>
              </a:ext>
            </a:extLst>
          </p:cNvPr>
          <p:cNvSpPr>
            <a:spLocks noGrp="1"/>
          </p:cNvSpPr>
          <p:nvPr>
            <p:ph type="title" idx="4294967295"/>
          </p:nvPr>
        </p:nvSpPr>
        <p:spPr>
          <a:xfrm>
            <a:off x="838200" y="365126"/>
            <a:ext cx="2057400" cy="45719"/>
          </a:xfrm>
        </p:spPr>
        <p:txBody>
          <a:bodyPr>
            <a:normAutofit fontScale="90000"/>
          </a:bodyPr>
          <a:lstStyle/>
          <a:p>
            <a:r>
              <a:rPr lang="en-US" sz="100" dirty="0">
                <a:solidFill>
                  <a:schemeClr val="bg1"/>
                </a:solidFill>
              </a:rPr>
              <a:t>Overall Average Wait Time By State for SSA Initial Disability Decisions</a:t>
            </a:r>
          </a:p>
        </p:txBody>
      </p:sp>
      <p:grpSp>
        <p:nvGrpSpPr>
          <p:cNvPr id="5" name="Group 4">
            <a:extLst>
              <a:ext uri="{FF2B5EF4-FFF2-40B4-BE49-F238E27FC236}">
                <a16:creationId xmlns:a16="http://schemas.microsoft.com/office/drawing/2014/main" id="{EDEE42A3-70A4-B9CB-EED6-3EABCD2B07DF}"/>
              </a:ext>
            </a:extLst>
          </p:cNvPr>
          <p:cNvGrpSpPr/>
          <p:nvPr/>
        </p:nvGrpSpPr>
        <p:grpSpPr>
          <a:xfrm>
            <a:off x="152400" y="142874"/>
            <a:ext cx="13706765" cy="6695362"/>
            <a:chOff x="-1" y="142874"/>
            <a:chExt cx="13706765" cy="6695362"/>
          </a:xfrm>
        </p:grpSpPr>
        <p:pic>
          <p:nvPicPr>
            <p:cNvPr id="6" name="Picture 5">
              <a:extLst>
                <a:ext uri="{FF2B5EF4-FFF2-40B4-BE49-F238E27FC236}">
                  <a16:creationId xmlns:a16="http://schemas.microsoft.com/office/drawing/2014/main" id="{21F13F06-5B93-1D5E-2CB3-C600C4BEEF03}"/>
                </a:ext>
              </a:extLst>
            </p:cNvPr>
            <p:cNvPicPr>
              <a:picLocks noChangeAspect="1"/>
            </p:cNvPicPr>
            <p:nvPr/>
          </p:nvPicPr>
          <p:blipFill>
            <a:blip r:embed="rId3"/>
            <a:stretch>
              <a:fillRect/>
            </a:stretch>
          </p:blipFill>
          <p:spPr>
            <a:xfrm>
              <a:off x="344384" y="1922306"/>
              <a:ext cx="2290328" cy="3013387"/>
            </a:xfrm>
            <a:prstGeom prst="rect">
              <a:avLst/>
            </a:prstGeom>
          </p:spPr>
        </p:pic>
        <p:pic>
          <p:nvPicPr>
            <p:cNvPr id="7" name="Picture 6">
              <a:extLst>
                <a:ext uri="{FF2B5EF4-FFF2-40B4-BE49-F238E27FC236}">
                  <a16:creationId xmlns:a16="http://schemas.microsoft.com/office/drawing/2014/main" id="{AF4DC7CF-8859-0A05-D64A-F519B2F2AF43}"/>
                </a:ext>
              </a:extLst>
            </p:cNvPr>
            <p:cNvPicPr>
              <a:picLocks noChangeAspect="1"/>
            </p:cNvPicPr>
            <p:nvPr/>
          </p:nvPicPr>
          <p:blipFill>
            <a:blip r:embed="rId4"/>
            <a:stretch>
              <a:fillRect/>
            </a:stretch>
          </p:blipFill>
          <p:spPr>
            <a:xfrm>
              <a:off x="2986044" y="142874"/>
              <a:ext cx="8963025" cy="6248690"/>
            </a:xfrm>
            <a:prstGeom prst="rect">
              <a:avLst/>
            </a:prstGeom>
          </p:spPr>
        </p:pic>
        <p:sp>
          <p:nvSpPr>
            <p:cNvPr id="8" name="TextBox 7">
              <a:extLst>
                <a:ext uri="{FF2B5EF4-FFF2-40B4-BE49-F238E27FC236}">
                  <a16:creationId xmlns:a16="http://schemas.microsoft.com/office/drawing/2014/main" id="{7DBE312F-A0D4-561A-68E3-7B2A7D1A4426}"/>
                </a:ext>
              </a:extLst>
            </p:cNvPr>
            <p:cNvSpPr txBox="1"/>
            <p:nvPr/>
          </p:nvSpPr>
          <p:spPr>
            <a:xfrm>
              <a:off x="0" y="6410037"/>
              <a:ext cx="40820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Average wait times in days; updated as of Friday, May 31, 2024</a:t>
              </a:r>
            </a:p>
          </p:txBody>
        </p:sp>
        <p:sp>
          <p:nvSpPr>
            <p:cNvPr id="9" name="TextBox 8">
              <a:extLst>
                <a:ext uri="{FF2B5EF4-FFF2-40B4-BE49-F238E27FC236}">
                  <a16:creationId xmlns:a16="http://schemas.microsoft.com/office/drawing/2014/main" id="{BDBEC783-389B-E238-695C-740367519ADC}"/>
                </a:ext>
              </a:extLst>
            </p:cNvPr>
            <p:cNvSpPr txBox="1"/>
            <p:nvPr/>
          </p:nvSpPr>
          <p:spPr>
            <a:xfrm>
              <a:off x="-1" y="6592015"/>
              <a:ext cx="64839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Map color gradation is based on SSA’s  historical overall average wait time of 120 days for initial disability claims</a:t>
              </a:r>
            </a:p>
          </p:txBody>
        </p:sp>
        <p:sp>
          <p:nvSpPr>
            <p:cNvPr id="10" name="TextBox 9">
              <a:extLst>
                <a:ext uri="{FF2B5EF4-FFF2-40B4-BE49-F238E27FC236}">
                  <a16:creationId xmlns:a16="http://schemas.microsoft.com/office/drawing/2014/main" id="{3AF0436A-899B-5A32-A6A0-51D997B04D25}"/>
                </a:ext>
              </a:extLst>
            </p:cNvPr>
            <p:cNvSpPr txBox="1"/>
            <p:nvPr/>
          </p:nvSpPr>
          <p:spPr>
            <a:xfrm>
              <a:off x="9624728" y="6592014"/>
              <a:ext cx="40820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Data Source: Social Security Administration</a:t>
              </a:r>
            </a:p>
          </p:txBody>
        </p:sp>
      </p:grpSp>
    </p:spTree>
    <p:extLst>
      <p:ext uri="{BB962C8B-B14F-4D97-AF65-F5344CB8AC3E}">
        <p14:creationId xmlns:p14="http://schemas.microsoft.com/office/powerpoint/2010/main" val="204401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AC88A80-323A-D4BF-090B-BF55851DC15E}"/>
              </a:ext>
              <a:ext uri="{C183D7F6-B498-43B3-948B-1728B52AA6E4}">
                <adec:decorative xmlns:adec="http://schemas.microsoft.com/office/drawing/2017/decorative" val="1"/>
              </a:ext>
            </a:extLst>
          </p:cNvPr>
          <p:cNvSpPr>
            <a:spLocks noGrp="1"/>
          </p:cNvSpPr>
          <p:nvPr>
            <p:ph type="sldNum" sz="quarter" idx="12"/>
          </p:nvPr>
        </p:nvSpPr>
        <p:spPr>
          <a:xfrm>
            <a:off x="8610600" y="6356350"/>
            <a:ext cx="3505200" cy="365125"/>
          </a:xfrm>
        </p:spPr>
        <p:txBody>
          <a:bodyPr/>
          <a:lstStyle/>
          <a:p>
            <a:fld id="{6CA42A4F-BBD2-4258-ACD9-5E911E523FFB}" type="slidenum">
              <a:rPr lang="en-US" smtClean="0"/>
              <a:t>3</a:t>
            </a:fld>
            <a:endParaRPr lang="en-US" dirty="0"/>
          </a:p>
        </p:txBody>
      </p:sp>
      <p:sp>
        <p:nvSpPr>
          <p:cNvPr id="2" name="Title 1"/>
          <p:cNvSpPr>
            <a:spLocks noGrp="1"/>
          </p:cNvSpPr>
          <p:nvPr>
            <p:ph type="title"/>
          </p:nvPr>
        </p:nvSpPr>
        <p:spPr>
          <a:xfrm>
            <a:off x="609601" y="294538"/>
            <a:ext cx="11582396" cy="1033669"/>
          </a:xfrm>
        </p:spPr>
        <p:txBody>
          <a:bodyPr>
            <a:normAutofit/>
          </a:bodyPr>
          <a:lstStyle/>
          <a:p>
            <a:r>
              <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Staffing Declines as Beneficiaries Rise</a:t>
            </a:r>
          </a:p>
        </p:txBody>
      </p:sp>
      <p:graphicFrame>
        <p:nvGraphicFramePr>
          <p:cNvPr id="7" name="Chart 6" descr="Combination Chart – Line and Bar Graph comparison between steady rise of beneficiaries and the fluctuating and declining staffing. Open speaker's notes  for this slide for detailed data">
            <a:extLst>
              <a:ext uri="{FF2B5EF4-FFF2-40B4-BE49-F238E27FC236}">
                <a16:creationId xmlns:a16="http://schemas.microsoft.com/office/drawing/2014/main" id="{7F7378FA-B023-E331-180D-BC0595BDCBCF}"/>
              </a:ext>
            </a:extLst>
          </p:cNvPr>
          <p:cNvGraphicFramePr/>
          <p:nvPr>
            <p:extLst>
              <p:ext uri="{D42A27DB-BD31-4B8C-83A1-F6EECF244321}">
                <p14:modId xmlns:p14="http://schemas.microsoft.com/office/powerpoint/2010/main" val="4245206984"/>
              </p:ext>
            </p:extLst>
          </p:nvPr>
        </p:nvGraphicFramePr>
        <p:xfrm>
          <a:off x="278623" y="304800"/>
          <a:ext cx="11634750" cy="6277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906018E-1785-06BD-DB20-373B832EA678}"/>
              </a:ext>
            </a:extLst>
          </p:cNvPr>
          <p:cNvSpPr txBox="1"/>
          <p:nvPr/>
        </p:nvSpPr>
        <p:spPr>
          <a:xfrm>
            <a:off x="3159813" y="6488370"/>
            <a:ext cx="6993835" cy="400110"/>
          </a:xfrm>
          <a:prstGeom prst="rect">
            <a:avLst/>
          </a:prstGeom>
          <a:noFill/>
        </p:spPr>
        <p:txBody>
          <a:bodyPr wrap="square" rtlCol="0">
            <a:spAutoFit/>
          </a:bodyPr>
          <a:lstStyle/>
          <a:p>
            <a:r>
              <a:rPr lang="en-US" sz="2000" dirty="0">
                <a:latin typeface="+mn-lt"/>
              </a:rPr>
              <a:t>Field Office Attrition </a:t>
            </a:r>
            <a:r>
              <a:rPr lang="en-US" sz="2000" dirty="0">
                <a:solidFill>
                  <a:srgbClr val="FF0000"/>
                </a:solidFill>
                <a:latin typeface="+mn-lt"/>
              </a:rPr>
              <a:t>10%         </a:t>
            </a:r>
            <a:r>
              <a:rPr lang="en-US" sz="2000" dirty="0">
                <a:latin typeface="+mn-lt"/>
              </a:rPr>
              <a:t>1-800 Staff Attrition </a:t>
            </a:r>
            <a:r>
              <a:rPr lang="en-US" sz="2000" dirty="0">
                <a:solidFill>
                  <a:srgbClr val="FF0000"/>
                </a:solidFill>
                <a:latin typeface="+mn-lt"/>
              </a:rPr>
              <a:t>22%</a:t>
            </a:r>
          </a:p>
        </p:txBody>
      </p:sp>
    </p:spTree>
    <p:extLst>
      <p:ext uri="{BB962C8B-B14F-4D97-AF65-F5344CB8AC3E}">
        <p14:creationId xmlns:p14="http://schemas.microsoft.com/office/powerpoint/2010/main" val="177735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AC88A80-323A-D4BF-090B-BF55851DC15E}"/>
              </a:ext>
              <a:ext uri="{C183D7F6-B498-43B3-948B-1728B52AA6E4}">
                <adec:decorative xmlns:adec="http://schemas.microsoft.com/office/drawing/2017/decorative" val="1"/>
              </a:ext>
            </a:extLst>
          </p:cNvPr>
          <p:cNvSpPr>
            <a:spLocks noGrp="1"/>
          </p:cNvSpPr>
          <p:nvPr>
            <p:ph type="sldNum" sz="quarter" idx="12"/>
          </p:nvPr>
        </p:nvSpPr>
        <p:spPr>
          <a:xfrm>
            <a:off x="8610600" y="6356350"/>
            <a:ext cx="3505200" cy="365125"/>
          </a:xfrm>
        </p:spPr>
        <p:txBody>
          <a:bodyPr/>
          <a:lstStyle/>
          <a:p>
            <a:fld id="{6CA42A4F-BBD2-4258-ACD9-5E911E523FFB}" type="slidenum">
              <a:rPr lang="en-US" smtClean="0"/>
              <a:t>4</a:t>
            </a:fld>
            <a:endParaRPr lang="en-US" dirty="0"/>
          </a:p>
        </p:txBody>
      </p:sp>
      <p:sp>
        <p:nvSpPr>
          <p:cNvPr id="2" name="Title 1"/>
          <p:cNvSpPr>
            <a:spLocks noGrp="1"/>
          </p:cNvSpPr>
          <p:nvPr>
            <p:ph type="title"/>
          </p:nvPr>
        </p:nvSpPr>
        <p:spPr>
          <a:xfrm>
            <a:off x="533400" y="294538"/>
            <a:ext cx="11658597" cy="1033669"/>
          </a:xfrm>
        </p:spPr>
        <p:txBody>
          <a:bodyPr>
            <a:normAutofit fontScale="90000"/>
          </a:bodyPr>
          <a:lstStyle/>
          <a:p>
            <a:r>
              <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Funding Declining as % of Benefit Outlays </a:t>
            </a:r>
          </a:p>
        </p:txBody>
      </p:sp>
      <p:graphicFrame>
        <p:nvGraphicFramePr>
          <p:cNvPr id="3" name="Chart 2" descr="Combination Chart – Line and Bar Graph comparison between Benefit Payment Outlays to Administrative Expense (LAE) in percent of benefit outlays. Please open speakers' notes for this slide for detailed data.&#10;Legend: Bar graph Benefit payment outlays, Line graph: Actual percent of LAE to Benefit Payments&#10;Chart data:&#10;x-axis – Fiscal Year (FY) 15, actual, through FY 24 – enacted&#10;y-axis – Bar Graph, Benefit Payment Outlays in $ millions&#10;y-axis – Line Graph, LAE in percent of benefit outlays&#10;Highest LAE was 1.26% in FY 2015, 2016 and 2017.&#10;Lowest LAE was 0.95% in FY 2024.&#10;">
            <a:extLst>
              <a:ext uri="{FF2B5EF4-FFF2-40B4-BE49-F238E27FC236}">
                <a16:creationId xmlns:a16="http://schemas.microsoft.com/office/drawing/2014/main" id="{0322B35C-081B-0A2A-27FC-872C21580963}"/>
              </a:ext>
            </a:extLst>
          </p:cNvPr>
          <p:cNvGraphicFramePr>
            <a:graphicFrameLocks noGrp="1"/>
          </p:cNvGraphicFramePr>
          <p:nvPr>
            <p:extLst>
              <p:ext uri="{D42A27DB-BD31-4B8C-83A1-F6EECF244321}">
                <p14:modId xmlns:p14="http://schemas.microsoft.com/office/powerpoint/2010/main" val="1562696224"/>
              </p:ext>
            </p:extLst>
          </p:nvPr>
        </p:nvGraphicFramePr>
        <p:xfrm>
          <a:off x="304800" y="1771074"/>
          <a:ext cx="11736596" cy="4825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23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AC88A80-323A-D4BF-090B-BF55851DC15E}"/>
              </a:ext>
              <a:ext uri="{C183D7F6-B498-43B3-948B-1728B52AA6E4}">
                <adec:decorative xmlns:adec="http://schemas.microsoft.com/office/drawing/2017/decorative" val="1"/>
              </a:ext>
            </a:extLst>
          </p:cNvPr>
          <p:cNvSpPr>
            <a:spLocks noGrp="1"/>
          </p:cNvSpPr>
          <p:nvPr>
            <p:ph type="sldNum" sz="quarter" idx="12"/>
          </p:nvPr>
        </p:nvSpPr>
        <p:spPr>
          <a:xfrm>
            <a:off x="8610600" y="6356350"/>
            <a:ext cx="3505200" cy="365125"/>
          </a:xfrm>
        </p:spPr>
        <p:txBody>
          <a:bodyPr/>
          <a:lstStyle/>
          <a:p>
            <a:fld id="{6CA42A4F-BBD2-4258-ACD9-5E911E523FFB}" type="slidenum">
              <a:rPr lang="en-US" smtClean="0"/>
              <a:t>5</a:t>
            </a:fld>
            <a:endParaRPr lang="en-US" dirty="0"/>
          </a:p>
        </p:txBody>
      </p:sp>
      <p:pic>
        <p:nvPicPr>
          <p:cNvPr id="9" name="Picture 8">
            <a:extLst>
              <a:ext uri="{FF2B5EF4-FFF2-40B4-BE49-F238E27FC236}">
                <a16:creationId xmlns:a16="http://schemas.microsoft.com/office/drawing/2014/main" id="{3DE3F098-7C89-C2F4-496F-FBB6D2C0D6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9800" y="5734563"/>
            <a:ext cx="1192532" cy="1123437"/>
          </a:xfrm>
          <a:prstGeom prst="rect">
            <a:avLst/>
          </a:prstGeom>
        </p:spPr>
      </p:pic>
      <p:pic>
        <p:nvPicPr>
          <p:cNvPr id="17" name="Picture 16">
            <a:extLst>
              <a:ext uri="{FF2B5EF4-FFF2-40B4-BE49-F238E27FC236}">
                <a16:creationId xmlns:a16="http://schemas.microsoft.com/office/drawing/2014/main" id="{7D39432C-DEA3-BEBC-E1D7-31E6C38A14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10849" y="5749269"/>
            <a:ext cx="1170072" cy="972206"/>
          </a:xfrm>
          <a:prstGeom prst="rect">
            <a:avLst/>
          </a:prstGeom>
        </p:spPr>
      </p:pic>
      <p:pic>
        <p:nvPicPr>
          <p:cNvPr id="19" name="Picture 18">
            <a:extLst>
              <a:ext uri="{FF2B5EF4-FFF2-40B4-BE49-F238E27FC236}">
                <a16:creationId xmlns:a16="http://schemas.microsoft.com/office/drawing/2014/main" id="{3423C688-8150-73B2-66FC-5A5F5B9EDF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449526" y="5820822"/>
            <a:ext cx="1659045" cy="925606"/>
          </a:xfrm>
          <a:prstGeom prst="rect">
            <a:avLst/>
          </a:prstGeom>
        </p:spPr>
      </p:pic>
      <p:sp>
        <p:nvSpPr>
          <p:cNvPr id="2" name="Title 1"/>
          <p:cNvSpPr>
            <a:spLocks noGrp="1"/>
          </p:cNvSpPr>
          <p:nvPr>
            <p:ph type="title"/>
          </p:nvPr>
        </p:nvSpPr>
        <p:spPr>
          <a:xfrm>
            <a:off x="533400" y="294538"/>
            <a:ext cx="11658597" cy="1033669"/>
          </a:xfrm>
        </p:spPr>
        <p:txBody>
          <a:bodyPr>
            <a:normAutofit fontScale="90000"/>
          </a:bodyPr>
          <a:lstStyle/>
          <a:p>
            <a:r>
              <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still far more efficient than private insurance companies in admin expenses</a:t>
            </a:r>
          </a:p>
        </p:txBody>
      </p:sp>
      <p:graphicFrame>
        <p:nvGraphicFramePr>
          <p:cNvPr id="6" name="Chart 5" descr="Bar Graph - Administrative expenses Social Security Administration - comparison to other private insurance companies Liberty Mutual - 23.6% administrative expenses, Allstate, 19.4% administrative expenses, SSA 1.2 percent administrative expenses.">
            <a:extLst>
              <a:ext uri="{FF2B5EF4-FFF2-40B4-BE49-F238E27FC236}">
                <a16:creationId xmlns:a16="http://schemas.microsoft.com/office/drawing/2014/main" id="{046C1B80-26F3-AF27-9E7C-4C326EAC2763}"/>
              </a:ext>
            </a:extLst>
          </p:cNvPr>
          <p:cNvGraphicFramePr>
            <a:graphicFrameLocks/>
          </p:cNvGraphicFramePr>
          <p:nvPr>
            <p:extLst>
              <p:ext uri="{D42A27DB-BD31-4B8C-83A1-F6EECF244321}">
                <p14:modId xmlns:p14="http://schemas.microsoft.com/office/powerpoint/2010/main" val="3650497341"/>
              </p:ext>
            </p:extLst>
          </p:nvPr>
        </p:nvGraphicFramePr>
        <p:xfrm>
          <a:off x="459350" y="1622745"/>
          <a:ext cx="11351650" cy="40865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8035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AC88A80-323A-D4BF-090B-BF55851DC15E}"/>
              </a:ext>
              <a:ext uri="{C183D7F6-B498-43B3-948B-1728B52AA6E4}">
                <adec:decorative xmlns:adec="http://schemas.microsoft.com/office/drawing/2017/decorative" val="1"/>
              </a:ext>
            </a:extLst>
          </p:cNvPr>
          <p:cNvSpPr>
            <a:spLocks noGrp="1"/>
          </p:cNvSpPr>
          <p:nvPr>
            <p:ph type="sldNum" sz="quarter" idx="12"/>
          </p:nvPr>
        </p:nvSpPr>
        <p:spPr>
          <a:xfrm>
            <a:off x="8610600" y="6356350"/>
            <a:ext cx="3505200" cy="365125"/>
          </a:xfrm>
        </p:spPr>
        <p:txBody>
          <a:bodyPr/>
          <a:lstStyle/>
          <a:p>
            <a:fld id="{6CA42A4F-BBD2-4258-ACD9-5E911E523FFB}" type="slidenum">
              <a:rPr lang="en-US" smtClean="0"/>
              <a:t>6</a:t>
            </a:fld>
            <a:endParaRPr lang="en-US" dirty="0"/>
          </a:p>
        </p:txBody>
      </p:sp>
      <p:sp>
        <p:nvSpPr>
          <p:cNvPr id="2" name="Title 1"/>
          <p:cNvSpPr>
            <a:spLocks noGrp="1"/>
          </p:cNvSpPr>
          <p:nvPr>
            <p:ph type="title"/>
          </p:nvPr>
        </p:nvSpPr>
        <p:spPr>
          <a:xfrm>
            <a:off x="533400" y="294538"/>
            <a:ext cx="11658597" cy="1033669"/>
          </a:xfrm>
        </p:spPr>
        <p:txBody>
          <a:bodyPr>
            <a:noAutofit/>
          </a:bodyPr>
          <a:lstStyle/>
          <a:p>
            <a:r>
              <a:rPr lang="en-US"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Driving Change, Leading from the Front Lines</a:t>
            </a:r>
          </a:p>
        </p:txBody>
      </p:sp>
      <p:sp>
        <p:nvSpPr>
          <p:cNvPr id="23" name="TextBox 22">
            <a:extLst>
              <a:ext uri="{FF2B5EF4-FFF2-40B4-BE49-F238E27FC236}">
                <a16:creationId xmlns:a16="http://schemas.microsoft.com/office/drawing/2014/main" id="{A1B659C4-AE34-0417-7781-7736C8CB9DD7}"/>
              </a:ext>
            </a:extLst>
          </p:cNvPr>
          <p:cNvSpPr txBox="1"/>
          <p:nvPr/>
        </p:nvSpPr>
        <p:spPr>
          <a:xfrm>
            <a:off x="304798" y="1654715"/>
            <a:ext cx="11582400" cy="4308872"/>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Announced a plan to increase our onsite presence beginning </a:t>
            </a:r>
          </a:p>
          <a:p>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    in April.</a:t>
            </a:r>
          </a:p>
          <a:p>
            <a:pPr marL="285750" indent="-285750">
              <a:buFont typeface="Arial" panose="020B0604020202020204" pitchFamily="34" charset="0"/>
              <a:buChar char="•"/>
            </a:pPr>
            <a:endPar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Hired new Chief Operating Officer, Chief Information Officer,</a:t>
            </a:r>
          </a:p>
          <a:p>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    and General Counsel. </a:t>
            </a:r>
          </a:p>
          <a:p>
            <a:endPar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Conducted 10 town halls throughout the country; over 2,000 </a:t>
            </a:r>
          </a:p>
          <a:p>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    employees present.</a:t>
            </a:r>
          </a:p>
          <a:p>
            <a:pPr marL="285750" indent="-285750">
              <a:buFont typeface="Arial" panose="020B0604020202020204" pitchFamily="34" charset="0"/>
              <a:buChar char="•"/>
            </a:pPr>
            <a:endPar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endParaRPr>
          </a:p>
          <a:p>
            <a:pPr marL="342900" indent="-342900">
              <a:buFont typeface="Arial" panose="020B0604020202020204" pitchFamily="34" charset="0"/>
              <a:buChar char="•"/>
            </a:pPr>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Launched </a:t>
            </a:r>
            <a:r>
              <a:rPr lang="en-US" sz="2000" dirty="0" err="1">
                <a:solidFill>
                  <a:srgbClr val="000000"/>
                </a:solidFill>
                <a:latin typeface="Arial" panose="020B0604020202020204" pitchFamily="34" charset="0"/>
                <a:ea typeface="Malgun Gothic" panose="020B0503020000020004" pitchFamily="34" charset="-127"/>
                <a:cs typeface="Arial" panose="020B0604020202020204" pitchFamily="34" charset="0"/>
              </a:rPr>
              <a:t>SecuritySTAT</a:t>
            </a:r>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 on February 5 – a cross-cutting performance management program – to </a:t>
            </a:r>
          </a:p>
          <a:p>
            <a:r>
              <a:rPr lang="en-US" sz="2000" dirty="0">
                <a:solidFill>
                  <a:srgbClr val="000000"/>
                </a:solidFill>
                <a:latin typeface="Arial" panose="020B0604020202020204" pitchFamily="34" charset="0"/>
                <a:ea typeface="Malgun Gothic" panose="020B0503020000020004" pitchFamily="34" charset="-127"/>
                <a:cs typeface="Arial" panose="020B0604020202020204" pitchFamily="34" charset="0"/>
              </a:rPr>
              <a:t>     accelerate the deployment of a host of customer service improvements.</a:t>
            </a:r>
            <a:br>
              <a:rPr lang="en-US"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br>
            <a:endParaRPr lang="en-US"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endParaRPr>
          </a:p>
          <a:p>
            <a:endParaRPr lang="en-US" dirty="0"/>
          </a:p>
        </p:txBody>
      </p:sp>
      <p:pic>
        <p:nvPicPr>
          <p:cNvPr id="3" name="Picture 2" descr="Regional Map Social Security Administration &#10;Region 1 - Regional Office: Boston, MA - Maine&#10;Connecticut, Massachusetts, New Hampshire, Rhode Island, Vermont&#10;Region 2 - Regional Office: New York, NY&#10;New Jersey, New York, Puerto Rico&#10;Region 3 - Regional Office: Philadelphia, PA &#10;Delaware, District of Columbia, Maryland, Pennsylvania, Virginia, West Virginia&#10;Region 4 - Regional Office: Atlanta, GA&#10;Alabama, Florida, Georgia, Kentucky, Mississippi, North Carolina, South Carolina, Tennessee&#10;Region 5 - Regional Office: Chicago, IL&#10;Indiana, Illinois, Michigan, Minnesota, Ohio, Wisconsin&#10;Region 6 - Regional Office: Dallas, TX&#10;Arkansas, Louisiana, New Mexico, Oklahoma, Texas&#10;Region 7 - Regional Office: Kansas City, MO&#10;Iowa, Kansas, Missouri, Nebraska&#10;Region 8 - Regional Office: Denver, CO&#10;Colorado, Montana, North Dakota, South Dakota, Utah, Wyoming&#10;Region 9 - Regional Office: San Francisco, CA&#10;Arizona, California, Hawaii, Nevada, Guam, American Samoa&#10;Region 10 - Regional Office: Seattle, WA&#10;Alaska, Indiana, Oregon, Washington,">
            <a:extLst>
              <a:ext uri="{FF2B5EF4-FFF2-40B4-BE49-F238E27FC236}">
                <a16:creationId xmlns:a16="http://schemas.microsoft.com/office/drawing/2014/main" id="{D028E2B9-9F2D-8642-8FA5-1F2D297F49DF}"/>
              </a:ext>
            </a:extLst>
          </p:cNvPr>
          <p:cNvPicPr>
            <a:picLocks noChangeAspect="1"/>
          </p:cNvPicPr>
          <p:nvPr/>
        </p:nvPicPr>
        <p:blipFill>
          <a:blip r:embed="rId3"/>
          <a:stretch>
            <a:fillRect/>
          </a:stretch>
        </p:blipFill>
        <p:spPr>
          <a:xfrm>
            <a:off x="7865768" y="1828800"/>
            <a:ext cx="3945232" cy="2819401"/>
          </a:xfrm>
          <a:prstGeom prst="rect">
            <a:avLst/>
          </a:prstGeom>
          <a:ln>
            <a:solidFill>
              <a:schemeClr val="tx1"/>
            </a:solidFill>
          </a:ln>
        </p:spPr>
      </p:pic>
      <p:pic>
        <p:nvPicPr>
          <p:cNvPr id="6" name="Picture 5" descr="Social Security Administration USA, Logo for  Security Stat">
            <a:extLst>
              <a:ext uri="{FF2B5EF4-FFF2-40B4-BE49-F238E27FC236}">
                <a16:creationId xmlns:a16="http://schemas.microsoft.com/office/drawing/2014/main" id="{99189665-9734-06FA-B17D-AC445B4D6F3A}"/>
              </a:ext>
            </a:extLst>
          </p:cNvPr>
          <p:cNvPicPr>
            <a:picLocks noChangeAspect="1"/>
          </p:cNvPicPr>
          <p:nvPr/>
        </p:nvPicPr>
        <p:blipFill>
          <a:blip r:embed="rId4"/>
          <a:stretch>
            <a:fillRect/>
          </a:stretch>
        </p:blipFill>
        <p:spPr>
          <a:xfrm>
            <a:off x="685800" y="5577537"/>
            <a:ext cx="3255785" cy="1112947"/>
          </a:xfrm>
          <a:prstGeom prst="rect">
            <a:avLst/>
          </a:prstGeom>
        </p:spPr>
      </p:pic>
    </p:spTree>
    <p:extLst>
      <p:ext uri="{BB962C8B-B14F-4D97-AF65-F5344CB8AC3E}">
        <p14:creationId xmlns:p14="http://schemas.microsoft.com/office/powerpoint/2010/main" val="283336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AC88A80-323A-D4BF-090B-BF55851DC15E}"/>
              </a:ext>
              <a:ext uri="{C183D7F6-B498-43B3-948B-1728B52AA6E4}">
                <adec:decorative xmlns:adec="http://schemas.microsoft.com/office/drawing/2017/decorative" val="1"/>
              </a:ext>
            </a:extLst>
          </p:cNvPr>
          <p:cNvSpPr>
            <a:spLocks noGrp="1"/>
          </p:cNvSpPr>
          <p:nvPr>
            <p:ph type="sldNum" sz="quarter" idx="12"/>
          </p:nvPr>
        </p:nvSpPr>
        <p:spPr>
          <a:xfrm>
            <a:off x="8610600" y="6356350"/>
            <a:ext cx="3505200" cy="365125"/>
          </a:xfrm>
        </p:spPr>
        <p:txBody>
          <a:bodyPr/>
          <a:lstStyle/>
          <a:p>
            <a:fld id="{6CA42A4F-BBD2-4258-ACD9-5E911E523FFB}" type="slidenum">
              <a:rPr lang="en-US" smtClean="0"/>
              <a:t>7</a:t>
            </a:fld>
            <a:endParaRPr lang="en-US" dirty="0"/>
          </a:p>
        </p:txBody>
      </p:sp>
      <p:sp>
        <p:nvSpPr>
          <p:cNvPr id="2" name="Title 1"/>
          <p:cNvSpPr>
            <a:spLocks noGrp="1"/>
          </p:cNvSpPr>
          <p:nvPr>
            <p:ph type="title"/>
          </p:nvPr>
        </p:nvSpPr>
        <p:spPr>
          <a:xfrm>
            <a:off x="609601" y="294538"/>
            <a:ext cx="11582396" cy="1033669"/>
          </a:xfrm>
        </p:spPr>
        <p:txBody>
          <a:bodyPr>
            <a:normAutofit fontScale="90000"/>
          </a:bodyPr>
          <a:lstStyle/>
          <a:p>
            <a:r>
              <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President’s Budget Improves Customer Service</a:t>
            </a:r>
          </a:p>
        </p:txBody>
      </p:sp>
      <p:graphicFrame>
        <p:nvGraphicFramePr>
          <p:cNvPr id="3" name="Chart 2" descr="Combination Chart – Line and Bar Graph comparison between steady rise of beneficiaries and the fluctuating and declining staffing. There is an estimated increase by FY 2025 in staffing consistent with the President’s Budget Request for that Fiscal Year. Open speaker's notes for this slide for detailed data. ">
            <a:extLst>
              <a:ext uri="{FF2B5EF4-FFF2-40B4-BE49-F238E27FC236}">
                <a16:creationId xmlns:a16="http://schemas.microsoft.com/office/drawing/2014/main" id="{C3C6850D-C959-575A-9DC0-566559D0B7E1}"/>
              </a:ext>
            </a:extLst>
          </p:cNvPr>
          <p:cNvGraphicFramePr/>
          <p:nvPr>
            <p:extLst>
              <p:ext uri="{D42A27DB-BD31-4B8C-83A1-F6EECF244321}">
                <p14:modId xmlns:p14="http://schemas.microsoft.com/office/powerpoint/2010/main" val="951572420"/>
              </p:ext>
            </p:extLst>
          </p:nvPr>
        </p:nvGraphicFramePr>
        <p:xfrm>
          <a:off x="278623" y="381000"/>
          <a:ext cx="11634750" cy="6277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906018E-1785-06BD-DB20-373B832EA678}"/>
              </a:ext>
            </a:extLst>
          </p:cNvPr>
          <p:cNvSpPr txBox="1"/>
          <p:nvPr/>
        </p:nvSpPr>
        <p:spPr>
          <a:xfrm>
            <a:off x="3159813" y="6488370"/>
            <a:ext cx="6993835" cy="400110"/>
          </a:xfrm>
          <a:prstGeom prst="rect">
            <a:avLst/>
          </a:prstGeom>
          <a:noFill/>
        </p:spPr>
        <p:txBody>
          <a:bodyPr wrap="square" rtlCol="0">
            <a:spAutoFit/>
          </a:bodyPr>
          <a:lstStyle/>
          <a:p>
            <a:r>
              <a:rPr lang="en-US" sz="2000" dirty="0">
                <a:latin typeface="+mn-lt"/>
              </a:rPr>
              <a:t>Field Office Attrition </a:t>
            </a:r>
            <a:r>
              <a:rPr lang="en-US" sz="2000" dirty="0">
                <a:solidFill>
                  <a:srgbClr val="FF0000"/>
                </a:solidFill>
                <a:latin typeface="+mn-lt"/>
              </a:rPr>
              <a:t>10%         </a:t>
            </a:r>
            <a:r>
              <a:rPr lang="en-US" sz="2000" dirty="0">
                <a:latin typeface="+mn-lt"/>
              </a:rPr>
              <a:t>1-800 Staff Attrition </a:t>
            </a:r>
            <a:r>
              <a:rPr lang="en-US" sz="2000" dirty="0">
                <a:solidFill>
                  <a:srgbClr val="FF0000"/>
                </a:solidFill>
                <a:latin typeface="+mn-lt"/>
              </a:rPr>
              <a:t>22%</a:t>
            </a:r>
          </a:p>
        </p:txBody>
      </p:sp>
      <p:sp>
        <p:nvSpPr>
          <p:cNvPr id="6" name="TextBox 5">
            <a:extLst>
              <a:ext uri="{FF2B5EF4-FFF2-40B4-BE49-F238E27FC236}">
                <a16:creationId xmlns:a16="http://schemas.microsoft.com/office/drawing/2014/main" id="{FDFF2C2B-B559-8D5A-736A-F2C28CA2CF74}"/>
              </a:ext>
            </a:extLst>
          </p:cNvPr>
          <p:cNvSpPr txBox="1"/>
          <p:nvPr/>
        </p:nvSpPr>
        <p:spPr>
          <a:xfrm>
            <a:off x="8860648" y="6628993"/>
            <a:ext cx="3302773" cy="215444"/>
          </a:xfrm>
          <a:prstGeom prst="rect">
            <a:avLst/>
          </a:prstGeom>
          <a:noFill/>
        </p:spPr>
        <p:txBody>
          <a:bodyPr wrap="square" rtlCol="0">
            <a:spAutoFit/>
          </a:bodyPr>
          <a:lstStyle/>
          <a:p>
            <a:r>
              <a:rPr lang="en-US" sz="800" dirty="0"/>
              <a:t>*Estimate consistent with the FY 2025 President’s Budget Request </a:t>
            </a:r>
          </a:p>
        </p:txBody>
      </p:sp>
    </p:spTree>
    <p:extLst>
      <p:ext uri="{BB962C8B-B14F-4D97-AF65-F5344CB8AC3E}">
        <p14:creationId xmlns:p14="http://schemas.microsoft.com/office/powerpoint/2010/main" val="2207030782"/>
      </p:ext>
    </p:extLst>
  </p:cSld>
  <p:clrMapOvr>
    <a:masterClrMapping/>
  </p:clrMapOvr>
</p:sld>
</file>

<file path=ppt/theme/theme1.xml><?xml version="1.0" encoding="utf-8"?>
<a:theme xmlns:a="http://schemas.openxmlformats.org/drawingml/2006/main" name="1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e701e4a-5855-4058-bc94-01f4c5567c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843764713F01468E39A9A1A4D80C0B" ma:contentTypeVersion="13" ma:contentTypeDescription="Create a new document." ma:contentTypeScope="" ma:versionID="719811988032f323fe90cb98ead62e7e">
  <xsd:schema xmlns:xsd="http://www.w3.org/2001/XMLSchema" xmlns:xs="http://www.w3.org/2001/XMLSchema" xmlns:p="http://schemas.microsoft.com/office/2006/metadata/properties" xmlns:ns3="3e701e4a-5855-4058-bc94-01f4c5567c01" xmlns:ns4="4750dcc0-755d-470f-9e91-c544cb33bfd7" targetNamespace="http://schemas.microsoft.com/office/2006/metadata/properties" ma:root="true" ma:fieldsID="f75bb018bbc601e9e348fd700d66a24b" ns3:_="" ns4:_="">
    <xsd:import namespace="3e701e4a-5855-4058-bc94-01f4c5567c01"/>
    <xsd:import namespace="4750dcc0-755d-470f-9e91-c544cb33bf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701e4a-5855-4058-bc94-01f4c5567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0dcc0-755d-470f-9e91-c544cb33bf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B2B0C1-785E-4004-B5FB-955B3EDA15B9}">
  <ds:schemaRefs>
    <ds:schemaRef ds:uri="4750dcc0-755d-470f-9e91-c544cb33bfd7"/>
    <ds:schemaRef ds:uri="http://schemas.microsoft.com/office/infopath/2007/PartnerControls"/>
    <ds:schemaRef ds:uri="http://purl.org/dc/terms/"/>
    <ds:schemaRef ds:uri="http://schemas.microsoft.com/office/2006/documentManagement/types"/>
    <ds:schemaRef ds:uri="3e701e4a-5855-4058-bc94-01f4c5567c01"/>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D5E531F-5DAD-46FB-B44D-B3E91F9EDED5}">
  <ds:schemaRefs>
    <ds:schemaRef ds:uri="http://schemas.microsoft.com/sharepoint/v3/contenttype/forms"/>
  </ds:schemaRefs>
</ds:datastoreItem>
</file>

<file path=customXml/itemProps3.xml><?xml version="1.0" encoding="utf-8"?>
<ds:datastoreItem xmlns:ds="http://schemas.openxmlformats.org/officeDocument/2006/customXml" ds:itemID="{9E7555FD-F1CA-485A-955B-6A64BE60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701e4a-5855-4058-bc94-01f4c5567c01"/>
    <ds:schemaRef ds:uri="4750dcc0-755d-470f-9e91-c544cb33b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FY 2021 COSS Budget Rollout Slides CONFIDENTIAL DO NOT DISTRIBUTE NOTES VERSION</Template>
  <TotalTime>30167</TotalTime>
  <Words>2556</Words>
  <Application>Microsoft Office PowerPoint</Application>
  <PresentationFormat>Widescreen</PresentationFormat>
  <Paragraphs>240</Paragraphs>
  <Slides>7</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vt:i4>
      </vt:variant>
    </vt:vector>
  </HeadingPairs>
  <TitlesOfParts>
    <vt:vector size="17" baseType="lpstr">
      <vt:lpstr>Arial</vt:lpstr>
      <vt:lpstr>Calibri</vt:lpstr>
      <vt:lpstr>Calibri Light</vt:lpstr>
      <vt:lpstr>Symbol</vt:lpstr>
      <vt:lpstr>Times New Roman</vt:lpstr>
      <vt:lpstr>1_Default Design</vt:lpstr>
      <vt:lpstr>Custom Design</vt:lpstr>
      <vt:lpstr>2_Default Design</vt:lpstr>
      <vt:lpstr>Office Theme</vt:lpstr>
      <vt:lpstr>3_Default Design</vt:lpstr>
      <vt:lpstr>A Path to Improve Customer Service</vt:lpstr>
      <vt:lpstr>Overall Average Wait Time By State for SSA Initial Disability Decisions</vt:lpstr>
      <vt:lpstr>Staffing Declines as Beneficiaries Rise</vt:lpstr>
      <vt:lpstr>Administrative Funding Declining as % of Benefit Outlays </vt:lpstr>
      <vt:lpstr>We are still far more efficient than private insurance companies in admin expenses</vt:lpstr>
      <vt:lpstr>Driving Change, Leading from the Front Lines</vt:lpstr>
      <vt:lpstr>The President’s Budget Improves Customer Service</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Path to Improve Customer Service at the Social Security Administration</dc:title>
  <dc:subject>Customer Service Improvement</dc:subject>
  <dc:creator>Social Security Administration, Office of the Commissioner</dc:creator>
  <dc:description>VIP-18736</dc:description>
  <cp:lastModifiedBy>Martin, Kimberlee</cp:lastModifiedBy>
  <cp:revision>1344</cp:revision>
  <cp:lastPrinted>2023-12-19T19:37:45Z</cp:lastPrinted>
  <dcterms:created xsi:type="dcterms:W3CDTF">2020-08-05T15:25:33Z</dcterms:created>
  <dcterms:modified xsi:type="dcterms:W3CDTF">2024-06-11T13:13:40Z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0x010100B2843764713F01468E39A9A1A4D80C0B</vt:lpwstr>
  </property>
  <property fmtid="{D5CDD505-2E9C-101B-9397-08002B2CF9AE}" pid="4" name="_AdHocReviewCycleID">
    <vt:i4>-1696605785</vt:i4>
  </property>
  <property fmtid="{D5CDD505-2E9C-101B-9397-08002B2CF9AE}" pid="5" name="_EmailSubject">
    <vt:lpwstr>FW: Updated Path to Improve Presentation for COSS</vt:lpwstr>
  </property>
  <property fmtid="{D5CDD505-2E9C-101B-9397-08002B2CF9AE}" pid="6" name="_AuthorEmail">
    <vt:lpwstr>Karen.Watson@ssa.gov</vt:lpwstr>
  </property>
  <property fmtid="{D5CDD505-2E9C-101B-9397-08002B2CF9AE}" pid="7" name="_AuthorEmailDisplayName">
    <vt:lpwstr>Watson, Karen</vt:lpwstr>
  </property>
  <property fmtid="{D5CDD505-2E9C-101B-9397-08002B2CF9AE}" pid="8" name="_PreviousAdHocReviewCycleID">
    <vt:i4>758427934</vt:i4>
  </property>
</Properties>
</file>